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media/image10.svg" ContentType="image/svg+xml"/>
  <Override PartName="/ppt/media/image12.webp" ContentType="image/webp"/>
  <Override PartName="/ppt/media/image2.svg" ContentType="image/svg+xml"/>
  <Override PartName="/ppt/media/image4.svg" ContentType="image/svg+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
  </p:notesMasterIdLst>
  <p:sldIdLst>
    <p:sldId id="256" r:id="rId3"/>
    <p:sldId id="257" r:id="rId4"/>
    <p:sldId id="258" r:id="rId5"/>
    <p:sldId id="259" r:id="rId6"/>
    <p:sldId id="261" r:id="rId8"/>
    <p:sldId id="271" r:id="rId9"/>
    <p:sldId id="264" r:id="rId10"/>
    <p:sldId id="260" r:id="rId11"/>
    <p:sldId id="286" r:id="rId12"/>
    <p:sldId id="287" r:id="rId13"/>
    <p:sldId id="288" r:id="rId14"/>
    <p:sldId id="265" r:id="rId15"/>
    <p:sldId id="268" r:id="rId16"/>
    <p:sldId id="267" r:id="rId17"/>
    <p:sldId id="266" r:id="rId18"/>
    <p:sldId id="270" r:id="rId19"/>
  </p:sldIdLst>
  <p:sldSz cx="18288000" cy="10287000"/>
  <p:notesSz cx="6858000" cy="9144000"/>
  <p:embeddedFontLst>
    <p:embeddedFont>
      <p:font typeface="字由点字倔强黑" panose="00020600040101010101" charset="-122"/>
      <p:regular r:id="rId23"/>
    </p:embeddedFont>
    <p:embeddedFont>
      <p:font typeface="华文仿宋" panose="02010600040101010101" charset="-122"/>
      <p:regular r:id="rId24"/>
    </p:embeddedFont>
    <p:embeddedFont>
      <p:font typeface="Calibri" panose="020F0502020204030204" charset="0"/>
      <p:regular r:id="rId25"/>
      <p:bold r:id="rId26"/>
      <p:italic r:id="rId27"/>
      <p:boldItalic r:id="rId28"/>
    </p:embeddedFont>
  </p:embeddedFontLst>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2" userDrawn="1">
          <p15:clr>
            <a:srgbClr val="A4A3A4"/>
          </p15:clr>
        </p15:guide>
        <p15:guide id="2" pos="29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BDCDE"/>
    <a:srgbClr val="B3C2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74" d="100"/>
          <a:sy n="74" d="100"/>
        </p:scale>
        <p:origin x="-1092" y="-90"/>
      </p:cViewPr>
      <p:guideLst>
        <p:guide orient="horz" pos="2182"/>
        <p:guide pos="2939"/>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gs" Target="tags/tag62.xml"/><Relationship Id="rId28" Type="http://schemas.openxmlformats.org/officeDocument/2006/relationships/font" Target="fonts/font6.fntdata"/><Relationship Id="rId27" Type="http://schemas.openxmlformats.org/officeDocument/2006/relationships/font" Target="fonts/font5.fntdata"/><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svg>
</file>

<file path=ppt/media/image11.png>
</file>

<file path=ppt/media/image12.webp>
</file>

<file path=ppt/media/image13.png>
</file>

<file path=ppt/media/image14.png>
</file>

<file path=ppt/media/image15.jpeg>
</file>

<file path=ppt/media/image16.jpeg>
</file>

<file path=ppt/media/image17.jpeg>
</file>

<file path=ppt/media/image18.jpe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四连棋是一款经典的两人策略游戏，在一个垂直的</a:t>
            </a:r>
            <a:r>
              <a:rPr lang="en-US" altLang="zh-CN"/>
              <a:t>6</a:t>
            </a:r>
            <a:r>
              <a:rPr lang="zh-CN" altLang="en-US"/>
              <a:t>行</a:t>
            </a:r>
            <a:r>
              <a:rPr lang="en-US" altLang="zh-CN"/>
              <a:t>7</a:t>
            </a:r>
            <a:r>
              <a:rPr lang="zh-CN" altLang="en-US"/>
              <a:t>列的棋盘上进行。玩家轮流将黑白棋子放入棋盘列中，棋子会下落至该列最低的空位。游戏目标是通过在垂直、水平或对角线方向上连续排列四个己方棋子，率先达成四连。玩家在推进自身策略的同时，必须阻截对手的连珠企图。若棋盘完全填满却未形成四连，游戏将根据玩家三联棋子个数大小评估获胜玩家，若三连棋子对数相同则平局。</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1. </a:t>
            </a:r>
            <a:r>
              <a:rPr lang="zh-CN" altLang="en-US"/>
              <a:t>游戏建模与合法移动生成</a:t>
            </a:r>
            <a:endParaRPr lang="zh-CN" altLang="en-US"/>
          </a:p>
          <a:p>
            <a:r>
              <a:rPr lang="en-US" altLang="zh-CN"/>
              <a:t>Connect4</a:t>
            </a:r>
            <a:r>
              <a:rPr lang="zh-CN" altLang="en-US"/>
              <a:t>棋盘为</a:t>
            </a:r>
            <a:r>
              <a:rPr lang="en-US" altLang="zh-CN"/>
              <a:t>6</a:t>
            </a:r>
            <a:r>
              <a:rPr lang="zh-CN" altLang="en-US"/>
              <a:t>行</a:t>
            </a:r>
            <a:r>
              <a:rPr lang="en-US" altLang="en-US"/>
              <a:t>×</a:t>
            </a:r>
            <a:r>
              <a:rPr lang="en-US" altLang="zh-CN"/>
              <a:t>7</a:t>
            </a:r>
            <a:r>
              <a:rPr lang="zh-CN" altLang="en-US"/>
              <a:t>列的垂直网格，棋子受重力影响落在列底部。</a:t>
            </a:r>
            <a:r>
              <a:rPr lang="en-US" altLang="zh-CN"/>
              <a:t>AI</a:t>
            </a:r>
            <a:r>
              <a:rPr lang="zh-CN" altLang="en-US"/>
              <a:t>需首先生成所有合法移动，即未填满的列编号（</a:t>
            </a:r>
            <a:r>
              <a:rPr lang="en-US" altLang="zh-CN"/>
              <a:t>0-6</a:t>
            </a:r>
            <a:r>
              <a:rPr lang="zh-CN" altLang="en-US"/>
              <a:t>）。</a:t>
            </a:r>
            <a:endParaRPr lang="zh-CN" altLang="en-US"/>
          </a:p>
          <a:p>
            <a:r>
              <a:rPr lang="en-US" altLang="zh-CN"/>
              <a:t>2. </a:t>
            </a:r>
            <a:r>
              <a:rPr lang="zh-CN" altLang="en-US"/>
              <a:t>即时胜负判断</a:t>
            </a:r>
            <a:r>
              <a:rPr lang="en-US" altLang="zh-CN"/>
              <a:t> </a:t>
            </a:r>
            <a:endParaRPr lang="en-US" altLang="zh-CN"/>
          </a:p>
          <a:p>
            <a:r>
              <a:rPr lang="zh-CN" altLang="en-US"/>
              <a:t>优先级</a:t>
            </a:r>
            <a:r>
              <a:rPr lang="en-US" altLang="zh-CN"/>
              <a:t>1</a:t>
            </a:r>
            <a:r>
              <a:rPr lang="zh-CN" altLang="en-US"/>
              <a:t>：检查</a:t>
            </a:r>
            <a:r>
              <a:rPr lang="en-US" altLang="zh-CN"/>
              <a:t>AI</a:t>
            </a:r>
            <a:r>
              <a:rPr lang="zh-CN" altLang="en-US"/>
              <a:t>当前能否通过某列落子直接形成四连。使用函数模拟在落子后是否胜利，若有则立即选择该列。</a:t>
            </a:r>
            <a:endParaRPr lang="en-US" altLang="zh-CN"/>
          </a:p>
          <a:p>
            <a:r>
              <a:rPr lang="zh-CN" altLang="en-US"/>
              <a:t>优先级</a:t>
            </a:r>
            <a:r>
              <a:rPr lang="en-US" altLang="zh-CN"/>
              <a:t>2</a:t>
            </a:r>
            <a:r>
              <a:rPr lang="zh-CN" altLang="en-US"/>
              <a:t>：检查对手下一步是否存在必胜机会。遍历所有列，模拟对手落子后是否获胜，若存在则必须拦截。</a:t>
            </a:r>
            <a:endParaRPr lang="en-US" altLang="zh-CN"/>
          </a:p>
          <a:p>
            <a:r>
              <a:rPr lang="en-US" altLang="zh-CN"/>
              <a:t>3. </a:t>
            </a:r>
            <a:r>
              <a:rPr lang="zh-CN" altLang="en-US"/>
              <a:t>启发式评估函数</a:t>
            </a:r>
            <a:endParaRPr lang="zh-CN" altLang="en-US"/>
          </a:p>
          <a:p>
            <a:r>
              <a:rPr lang="zh-CN" altLang="en-US"/>
              <a:t>当无即时胜负时，需设计评估函数量化每个移动的价值：</a:t>
            </a:r>
            <a:endParaRPr lang="en-US" altLang="zh-CN"/>
          </a:p>
          <a:p>
            <a:r>
              <a:rPr lang="zh-CN" altLang="en-US"/>
              <a:t>连珠潜力：分析在落子后，</a:t>
            </a:r>
            <a:r>
              <a:rPr lang="en-US" altLang="zh-CN"/>
              <a:t>AI</a:t>
            </a:r>
            <a:r>
              <a:rPr lang="zh-CN" altLang="en-US"/>
              <a:t>形成的潜在链条。</a:t>
            </a:r>
            <a:endParaRPr lang="zh-CN" altLang="en-US"/>
          </a:p>
          <a:p>
            <a:r>
              <a:rPr lang="zh-CN" altLang="en-US"/>
              <a:t>例如：</a:t>
            </a:r>
            <a:endParaRPr lang="en-US" altLang="zh-CN"/>
          </a:p>
          <a:p>
            <a:r>
              <a:rPr lang="zh-CN" altLang="en-US"/>
              <a:t>开放三连未被阻挡，价值高于被阻挡的</a:t>
            </a:r>
            <a:endParaRPr lang="en-US" altLang="zh-CN"/>
          </a:p>
          <a:p>
            <a:r>
              <a:rPr lang="zh-CN" altLang="en-US"/>
              <a:t>中心优势：中间列提供更多连接方向，给予基础加分（如</a:t>
            </a:r>
            <a:r>
              <a:rPr lang="en-US" altLang="zh-CN"/>
              <a:t>+30</a:t>
            </a:r>
            <a:r>
              <a:rPr lang="zh-CN" altLang="en-US"/>
              <a:t>）</a:t>
            </a:r>
            <a:endParaRPr lang="en-US" altLang="zh-CN"/>
          </a:p>
          <a:p>
            <a:r>
              <a:rPr lang="zh-CN" altLang="en-US"/>
              <a:t>威胁预防：若某移动可能导致对手下一轮必胜，需扣除威胁分（如</a:t>
            </a:r>
            <a:r>
              <a:rPr lang="en-US" altLang="zh-CN"/>
              <a:t>-200</a:t>
            </a:r>
            <a:r>
              <a:rPr lang="zh-CN" altLang="en-US"/>
              <a:t>）</a:t>
            </a:r>
            <a:endParaRPr lang="en-US" altLang="zh-CN"/>
          </a:p>
          <a:p>
            <a:r>
              <a:rPr lang="zh-CN" altLang="en-US"/>
              <a:t>示例评分权重：</a:t>
            </a:r>
            <a:endParaRPr lang="en-US" altLang="zh-CN"/>
          </a:p>
          <a:p>
            <a:r>
              <a:rPr lang="zh-CN" altLang="en-US"/>
              <a:t>立即胜利</a:t>
            </a:r>
            <a:r>
              <a:rPr lang="en-US" altLang="zh-CN"/>
              <a:t> +1000</a:t>
            </a:r>
            <a:endParaRPr lang="en-US" altLang="zh-CN"/>
          </a:p>
          <a:p>
            <a:r>
              <a:rPr lang="zh-CN" altLang="en-US"/>
              <a:t>阻止对手胜利</a:t>
            </a:r>
            <a:r>
              <a:rPr lang="en-US" altLang="zh-CN"/>
              <a:t> +500</a:t>
            </a:r>
            <a:endParaRPr lang="en-US" altLang="zh-CN"/>
          </a:p>
          <a:p>
            <a:r>
              <a:rPr lang="zh-CN" altLang="en-US"/>
              <a:t>开放三连</a:t>
            </a:r>
            <a:r>
              <a:rPr lang="en-US" altLang="zh-CN"/>
              <a:t> +100</a:t>
            </a:r>
            <a:endParaRPr lang="en-US" altLang="zh-CN"/>
          </a:p>
          <a:p>
            <a:r>
              <a:rPr lang="zh-CN" altLang="en-US"/>
              <a:t>双连</a:t>
            </a:r>
            <a:r>
              <a:rPr lang="en-US" altLang="zh-CN"/>
              <a:t> +50</a:t>
            </a:r>
            <a:endParaRPr lang="en-US" altLang="zh-CN"/>
          </a:p>
          <a:p>
            <a:r>
              <a:rPr lang="zh-CN" altLang="en-US"/>
              <a:t>中心位置</a:t>
            </a:r>
            <a:r>
              <a:rPr lang="en-US" altLang="zh-CN"/>
              <a:t> +30</a:t>
            </a:r>
            <a:endParaRPr lang="en-US" altLang="zh-CN"/>
          </a:p>
          <a:p>
            <a:r>
              <a:rPr lang="en-US" altLang="zh-CN"/>
              <a:t>4. </a:t>
            </a:r>
            <a:r>
              <a:rPr lang="zh-CN" altLang="en-US"/>
              <a:t>模拟落子与评分</a:t>
            </a:r>
            <a:endParaRPr lang="zh-CN" altLang="en-US"/>
          </a:p>
          <a:p>
            <a:r>
              <a:rPr lang="zh-CN" altLang="en-US"/>
              <a:t>对每个合法列</a:t>
            </a:r>
            <a:r>
              <a:rPr lang="en-US" altLang="zh-CN"/>
              <a:t>c</a:t>
            </a:r>
            <a:r>
              <a:rPr lang="zh-CN" altLang="en-US"/>
              <a:t>：</a:t>
            </a:r>
            <a:endParaRPr lang="en-US" altLang="zh-CN"/>
          </a:p>
          <a:p>
            <a:r>
              <a:rPr lang="en-US" altLang="zh-CN"/>
              <a:t>a) </a:t>
            </a:r>
            <a:r>
              <a:rPr lang="zh-CN" altLang="en-US"/>
              <a:t>创建棋盘副本，模拟</a:t>
            </a:r>
            <a:r>
              <a:rPr lang="en-US" altLang="zh-CN"/>
              <a:t>AI</a:t>
            </a:r>
            <a:r>
              <a:rPr lang="zh-CN" altLang="en-US"/>
              <a:t>落子</a:t>
            </a:r>
            <a:endParaRPr lang="en-US" altLang="zh-CN"/>
          </a:p>
          <a:p>
            <a:r>
              <a:rPr lang="en-US" altLang="zh-CN"/>
              <a:t>b) </a:t>
            </a:r>
            <a:r>
              <a:rPr lang="zh-CN" altLang="en-US"/>
              <a:t>调用评估函数计算</a:t>
            </a:r>
            <a:r>
              <a:rPr lang="en-US" altLang="zh-CN"/>
              <a:t>score</a:t>
            </a:r>
            <a:endParaRPr lang="en-US" altLang="zh-CN"/>
          </a:p>
          <a:p>
            <a:r>
              <a:rPr lang="en-US" altLang="zh-CN"/>
              <a:t>c) </a:t>
            </a:r>
            <a:r>
              <a:rPr lang="zh-CN" altLang="en-US"/>
              <a:t>记录最高分及其对应列</a:t>
            </a:r>
            <a:endParaRPr lang="en-US" altLang="zh-CN"/>
          </a:p>
          <a:p>
            <a:r>
              <a:rPr lang="en-US" altLang="zh-CN"/>
              <a:t>5. </a:t>
            </a:r>
            <a:r>
              <a:rPr lang="zh-CN" altLang="en-US"/>
              <a:t>决策与打破平局</a:t>
            </a:r>
            <a:r>
              <a:rPr lang="en-US" altLang="zh-CN"/>
              <a:t> </a:t>
            </a:r>
            <a:endParaRPr lang="en-US" altLang="zh-CN"/>
          </a:p>
          <a:p>
            <a:r>
              <a:rPr lang="zh-CN" altLang="en-US"/>
              <a:t>选择最高对应的列。</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1. </a:t>
            </a:r>
            <a:r>
              <a:rPr lang="zh-CN" altLang="en-US"/>
              <a:t>树结构构建</a:t>
            </a:r>
            <a:r>
              <a:rPr lang="en-US" altLang="zh-CN"/>
              <a:t>: </a:t>
            </a:r>
            <a:r>
              <a:rPr lang="zh-CN" altLang="en-US"/>
              <a:t>创建蒙特卡洛树，节点代表棋盘状态，边为合法移动。每个节点存储访问次数、胜率及</a:t>
            </a:r>
            <a:r>
              <a:rPr lang="en-US" altLang="zh-CN"/>
              <a:t>Minimax</a:t>
            </a:r>
            <a:r>
              <a:rPr lang="zh-CN" altLang="en-US"/>
              <a:t>评估值。</a:t>
            </a:r>
            <a:endParaRPr lang="zh-CN" altLang="en-US"/>
          </a:p>
          <a:p>
            <a:r>
              <a:rPr lang="en-US" altLang="zh-CN"/>
              <a:t>2. </a:t>
            </a:r>
            <a:r>
              <a:rPr lang="zh-CN" altLang="en-US"/>
              <a:t>选择与扩展</a:t>
            </a:r>
            <a:r>
              <a:rPr lang="en-US" altLang="zh-CN"/>
              <a:t>: </a:t>
            </a:r>
            <a:r>
              <a:rPr lang="zh-CN" altLang="en-US"/>
              <a:t>使用</a:t>
            </a:r>
            <a:r>
              <a:rPr lang="en-US" altLang="zh-CN"/>
              <a:t>UCT</a:t>
            </a:r>
            <a:r>
              <a:rPr lang="zh-CN" altLang="en-US"/>
              <a:t>算法平衡探索和利用</a:t>
            </a:r>
            <a:r>
              <a:rPr lang="en-US" altLang="zh-CN"/>
              <a:t>exploitation</a:t>
            </a:r>
            <a:r>
              <a:rPr lang="zh-CN" altLang="en-US"/>
              <a:t>，选择有潜力的节点。到达叶节点时，若未达终止状态，用</a:t>
            </a:r>
            <a:r>
              <a:rPr lang="en-US" altLang="zh-CN"/>
              <a:t>Minimax</a:t>
            </a:r>
            <a:r>
              <a:rPr lang="zh-CN" altLang="en-US"/>
              <a:t>进行深度有限评估</a:t>
            </a:r>
            <a:r>
              <a:rPr lang="en-US" altLang="zh-CN"/>
              <a:t>(e.g., 3-4</a:t>
            </a:r>
            <a:r>
              <a:rPr lang="zh-CN" altLang="en-US"/>
              <a:t>层</a:t>
            </a:r>
            <a:r>
              <a:rPr lang="en-US" altLang="zh-CN"/>
              <a:t>)</a:t>
            </a:r>
            <a:r>
              <a:rPr lang="zh-CN" altLang="en-US"/>
              <a:t>，生成子节点。</a:t>
            </a:r>
            <a:endParaRPr lang="zh-CN" altLang="en-US"/>
          </a:p>
          <a:p>
            <a:r>
              <a:rPr lang="en-US" altLang="zh-CN"/>
              <a:t>3. </a:t>
            </a:r>
            <a:r>
              <a:rPr lang="zh-CN" altLang="en-US"/>
              <a:t>模拟与评估</a:t>
            </a:r>
            <a:r>
              <a:rPr lang="en-US" altLang="zh-CN"/>
              <a:t>: </a:t>
            </a:r>
            <a:r>
              <a:rPr lang="zh-CN" altLang="en-US"/>
              <a:t>对扩展节点，此处利用</a:t>
            </a:r>
            <a:r>
              <a:rPr lang="en-US" altLang="zh-CN"/>
              <a:t>Minimax</a:t>
            </a:r>
            <a:r>
              <a:rPr lang="zh-CN" altLang="en-US"/>
              <a:t>启发式评估（带</a:t>
            </a:r>
            <a:r>
              <a:rPr lang="en-US" altLang="zh-CN"/>
              <a:t>alpha-beta</a:t>
            </a:r>
            <a:r>
              <a:rPr lang="zh-CN" altLang="en-US"/>
              <a:t>剪枝）计算该状态得分，避免低效随机模拟。</a:t>
            </a:r>
            <a:endParaRPr lang="zh-CN" altLang="en-US"/>
          </a:p>
          <a:p>
            <a:r>
              <a:rPr lang="en-US" altLang="zh-CN"/>
              <a:t>4. </a:t>
            </a:r>
            <a:r>
              <a:rPr lang="zh-CN" altLang="en-US"/>
              <a:t>回溯更新</a:t>
            </a:r>
            <a:r>
              <a:rPr lang="en-US" altLang="zh-CN"/>
              <a:t>: </a:t>
            </a:r>
            <a:r>
              <a:rPr lang="zh-CN" altLang="en-US"/>
              <a:t>将评估结果反向更新路径上的节点数据，调整胜率和</a:t>
            </a:r>
            <a:r>
              <a:rPr lang="en-US" altLang="zh-CN"/>
              <a:t>Minimax</a:t>
            </a:r>
            <a:r>
              <a:rPr lang="zh-CN" altLang="en-US"/>
              <a:t>值权重。</a:t>
            </a:r>
            <a:endParaRPr lang="zh-CN" altLang="en-US"/>
          </a:p>
          <a:p>
            <a:r>
              <a:rPr lang="en-US" altLang="zh-CN"/>
              <a:t>5. </a:t>
            </a:r>
            <a:r>
              <a:rPr lang="zh-CN" altLang="en-US"/>
              <a:t>决策</a:t>
            </a:r>
            <a:r>
              <a:rPr lang="en-US" altLang="zh-CN"/>
              <a:t>: </a:t>
            </a:r>
            <a:r>
              <a:rPr lang="zh-CN" altLang="en-US"/>
              <a:t>经过预定迭代次数后，选择访问次数最多或</a:t>
            </a:r>
            <a:r>
              <a:rPr lang="en-US" altLang="zh-CN"/>
              <a:t>Minimax</a:t>
            </a:r>
            <a:r>
              <a:rPr lang="zh-CN" altLang="en-US"/>
              <a:t>得分最高的列。</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1. </a:t>
            </a:r>
            <a:r>
              <a:rPr lang="zh-CN" altLang="en-US"/>
              <a:t>环境建模</a:t>
            </a:r>
            <a:r>
              <a:rPr lang="en-US" altLang="zh-CN"/>
              <a:t>: </a:t>
            </a:r>
            <a:r>
              <a:rPr lang="zh-CN" altLang="en-US"/>
              <a:t>将棋盘状态编码为</a:t>
            </a:r>
            <a:r>
              <a:rPr lang="en-US" altLang="zh-CN"/>
              <a:t>state</a:t>
            </a:r>
            <a:r>
              <a:rPr lang="zh-CN" altLang="en-US"/>
              <a:t>（如</a:t>
            </a:r>
            <a:r>
              <a:rPr lang="en-US" altLang="zh-CN"/>
              <a:t>6</a:t>
            </a:r>
            <a:r>
              <a:rPr lang="en-US" altLang="en-US"/>
              <a:t>×</a:t>
            </a:r>
            <a:r>
              <a:rPr lang="en-US" altLang="zh-CN"/>
              <a:t>7</a:t>
            </a:r>
            <a:r>
              <a:rPr lang="zh-CN" altLang="en-US"/>
              <a:t>矩阵，标记玩家与对手棋子），动作空间为列</a:t>
            </a:r>
            <a:r>
              <a:rPr lang="zh-CN" altLang="en-US"/>
              <a:t>数（</a:t>
            </a:r>
            <a:r>
              <a:rPr lang="en-US" altLang="zh-CN"/>
              <a:t>0-6</a:t>
            </a:r>
            <a:r>
              <a:rPr lang="zh-CN" altLang="en-US"/>
              <a:t>）。仅允许合法移动（未满列）。</a:t>
            </a:r>
            <a:endParaRPr lang="zh-CN" altLang="en-US"/>
          </a:p>
          <a:p>
            <a:r>
              <a:rPr lang="en-US" altLang="zh-CN"/>
              <a:t>2. Q</a:t>
            </a:r>
            <a:r>
              <a:rPr lang="zh-CN" altLang="en-US"/>
              <a:t>表初始化</a:t>
            </a:r>
            <a:r>
              <a:rPr lang="en-US" altLang="zh-CN"/>
              <a:t>: </a:t>
            </a:r>
            <a:r>
              <a:rPr lang="zh-CN" altLang="en-US"/>
              <a:t>创建</a:t>
            </a:r>
            <a:r>
              <a:rPr lang="en-US" altLang="zh-CN"/>
              <a:t>Q-table</a:t>
            </a:r>
            <a:r>
              <a:rPr lang="zh-CN" altLang="en-US"/>
              <a:t>存储每个</a:t>
            </a:r>
            <a:r>
              <a:rPr lang="en-US" altLang="zh-CN"/>
              <a:t>state-action</a:t>
            </a:r>
            <a:r>
              <a:rPr lang="zh-CN" altLang="en-US"/>
              <a:t>对的预期奖励值，初始为</a:t>
            </a:r>
            <a:r>
              <a:rPr lang="en-US" altLang="zh-CN"/>
              <a:t>0</a:t>
            </a:r>
            <a:r>
              <a:rPr lang="zh-CN" altLang="en-US"/>
              <a:t>或随机值。设置学习率</a:t>
            </a:r>
            <a:r>
              <a:rPr lang="en-US" altLang="zh-CN"/>
              <a:t>α</a:t>
            </a:r>
            <a:r>
              <a:rPr lang="zh-CN" altLang="en-US"/>
              <a:t>（如</a:t>
            </a:r>
            <a:r>
              <a:rPr lang="en-US" altLang="zh-CN"/>
              <a:t>0.1</a:t>
            </a:r>
            <a:r>
              <a:rPr lang="zh-CN" altLang="en-US"/>
              <a:t>）、折扣因子</a:t>
            </a:r>
            <a:r>
              <a:rPr lang="en-US" altLang="zh-CN"/>
              <a:t>γ</a:t>
            </a:r>
            <a:r>
              <a:rPr lang="zh-CN" altLang="en-US"/>
              <a:t>（如</a:t>
            </a:r>
            <a:r>
              <a:rPr lang="en-US" altLang="zh-CN"/>
              <a:t>0.9</a:t>
            </a:r>
            <a:r>
              <a:rPr lang="zh-CN" altLang="en-US"/>
              <a:t>）及探索率</a:t>
            </a:r>
            <a:r>
              <a:rPr lang="en-US" altLang="zh-CN"/>
              <a:t>ε</a:t>
            </a:r>
            <a:r>
              <a:rPr lang="zh-CN" altLang="en-US"/>
              <a:t>（如初始</a:t>
            </a:r>
            <a:r>
              <a:rPr lang="en-US" altLang="zh-CN"/>
              <a:t>0.3</a:t>
            </a:r>
            <a:r>
              <a:rPr lang="zh-CN" altLang="en-US"/>
              <a:t>，逐步衰减）。</a:t>
            </a:r>
            <a:endParaRPr lang="zh-CN" altLang="en-US"/>
          </a:p>
          <a:p>
            <a:r>
              <a:rPr lang="en-US" altLang="zh-CN"/>
              <a:t>3. </a:t>
            </a:r>
            <a:r>
              <a:rPr lang="zh-CN" altLang="en-US"/>
              <a:t>奖励设计</a:t>
            </a:r>
            <a:r>
              <a:rPr lang="en-US" altLang="zh-CN"/>
              <a:t>: </a:t>
            </a:r>
            <a:r>
              <a:rPr lang="zh-CN" altLang="en-US"/>
              <a:t>定义奖励规则</a:t>
            </a:r>
            <a:r>
              <a:rPr lang="en-US" altLang="zh-CN"/>
              <a:t>——</a:t>
            </a:r>
            <a:r>
              <a:rPr lang="zh-CN" altLang="en-US"/>
              <a:t>胜利</a:t>
            </a:r>
            <a:r>
              <a:rPr lang="en-US" altLang="zh-CN"/>
              <a:t>+100</a:t>
            </a:r>
            <a:r>
              <a:rPr lang="zh-CN" altLang="en-US"/>
              <a:t>，失败</a:t>
            </a:r>
            <a:r>
              <a:rPr lang="en-US" altLang="zh-CN"/>
              <a:t>-100</a:t>
            </a:r>
            <a:r>
              <a:rPr lang="zh-CN" altLang="en-US"/>
              <a:t>，平局</a:t>
            </a:r>
            <a:r>
              <a:rPr lang="en-US" altLang="zh-CN"/>
              <a:t>0</a:t>
            </a:r>
            <a:r>
              <a:rPr lang="zh-CN" altLang="en-US"/>
              <a:t>；中间奖励如形成三连</a:t>
            </a:r>
            <a:r>
              <a:rPr lang="en-US" altLang="zh-CN"/>
              <a:t>+10</a:t>
            </a:r>
            <a:r>
              <a:rPr lang="zh-CN" altLang="en-US"/>
              <a:t>，阻止对手</a:t>
            </a:r>
            <a:r>
              <a:rPr lang="en-US" altLang="zh-CN"/>
              <a:t>+20</a:t>
            </a:r>
            <a:r>
              <a:rPr lang="zh-CN" altLang="en-US"/>
              <a:t>，以引导策略学习。</a:t>
            </a:r>
            <a:endParaRPr lang="zh-CN" altLang="en-US"/>
          </a:p>
          <a:p>
            <a:r>
              <a:rPr lang="en-US" altLang="zh-CN"/>
              <a:t>4. </a:t>
            </a:r>
            <a:r>
              <a:rPr lang="zh-CN" altLang="en-US"/>
              <a:t>训练循环</a:t>
            </a:r>
            <a:r>
              <a:rPr lang="en-US" altLang="zh-CN"/>
              <a:t>: </a:t>
            </a:r>
            <a:r>
              <a:rPr lang="zh-CN" altLang="en-US"/>
              <a:t>运行多轮</a:t>
            </a:r>
            <a:r>
              <a:rPr lang="en-US" altLang="zh-CN"/>
              <a:t>episode</a:t>
            </a:r>
            <a:r>
              <a:rPr lang="zh-CN" altLang="en-US"/>
              <a:t>，每轮中：</a:t>
            </a:r>
            <a:endParaRPr lang="zh-CN" altLang="en-US"/>
          </a:p>
          <a:p>
            <a:r>
              <a:rPr lang="zh-CN" altLang="en-US"/>
              <a:t>使用</a:t>
            </a:r>
            <a:r>
              <a:rPr lang="en-US" altLang="zh-CN"/>
              <a:t>ε-greedy</a:t>
            </a:r>
            <a:r>
              <a:rPr lang="zh-CN" altLang="en-US"/>
              <a:t>策略选择动作：以</a:t>
            </a:r>
            <a:r>
              <a:rPr lang="en-US" altLang="zh-CN"/>
              <a:t>ε</a:t>
            </a:r>
            <a:r>
              <a:rPr lang="zh-CN" altLang="en-US"/>
              <a:t>概率随机探索，否则选当前状态最大</a:t>
            </a:r>
            <a:r>
              <a:rPr lang="en-US" altLang="zh-CN"/>
              <a:t>Q</a:t>
            </a:r>
            <a:r>
              <a:rPr lang="zh-CN" altLang="en-US"/>
              <a:t>值的列。</a:t>
            </a:r>
            <a:endParaRPr lang="en-US" altLang="zh-CN"/>
          </a:p>
          <a:p>
            <a:r>
              <a:rPr lang="zh-CN" altLang="en-US"/>
              <a:t>执行动作后，观察新状态</a:t>
            </a:r>
            <a:r>
              <a:rPr lang="en-US" altLang="zh-CN"/>
              <a:t>(new state)</a:t>
            </a:r>
            <a:r>
              <a:rPr lang="zh-CN" altLang="en-US"/>
              <a:t>和奖励，按</a:t>
            </a:r>
            <a:r>
              <a:rPr lang="en-US" altLang="zh-CN"/>
              <a:t>Q</a:t>
            </a:r>
            <a:r>
              <a:rPr lang="zh-CN" altLang="en-US"/>
              <a:t>更新公式调整</a:t>
            </a:r>
            <a:r>
              <a:rPr lang="en-US" altLang="zh-CN"/>
              <a:t>Q</a:t>
            </a:r>
            <a:r>
              <a:rPr lang="zh-CN" altLang="en-US"/>
              <a:t>值：</a:t>
            </a:r>
            <a:endParaRPr lang="zh-CN" altLang="en-US"/>
          </a:p>
          <a:p>
            <a:r>
              <a:rPr lang="en-US" altLang="zh-CN"/>
              <a:t>Q(s,a) += α [R + γ*max(Q(s',a')) - Q(s,a)]</a:t>
            </a:r>
            <a:endParaRPr lang="en-US" altLang="zh-CN"/>
          </a:p>
          <a:p>
            <a:r>
              <a:rPr lang="zh-CN" altLang="en-US"/>
              <a:t>对手回合使用预定义策略（如随机或规则</a:t>
            </a:r>
            <a:r>
              <a:rPr lang="en-US" altLang="zh-CN"/>
              <a:t>AI</a:t>
            </a:r>
            <a:r>
              <a:rPr lang="zh-CN" altLang="en-US"/>
              <a:t>）响应。</a:t>
            </a:r>
            <a:endParaRPr lang="zh-CN" altLang="en-US"/>
          </a:p>
          <a:p>
            <a:r>
              <a:rPr lang="en-US" altLang="zh-CN"/>
              <a:t>5. </a:t>
            </a:r>
            <a:r>
              <a:rPr lang="zh-CN" altLang="en-US"/>
              <a:t>状态抽象优化</a:t>
            </a:r>
            <a:r>
              <a:rPr lang="en-US" altLang="zh-CN"/>
              <a:t>: </a:t>
            </a:r>
            <a:r>
              <a:rPr lang="zh-CN" altLang="en-US"/>
              <a:t>应对状态爆炸问题，使用特征提取</a:t>
            </a:r>
            <a:r>
              <a:rPr lang="en-US" altLang="zh-CN"/>
              <a:t>——</a:t>
            </a:r>
            <a:r>
              <a:rPr lang="zh-CN" altLang="en-US"/>
              <a:t>如统计中心区域控制、开放三连数量等，替代完整棋盘编码。</a:t>
            </a:r>
            <a:endParaRPr lang="zh-CN" altLang="en-US"/>
          </a:p>
          <a:p>
            <a:r>
              <a:rPr lang="en-US" altLang="zh-CN"/>
              <a:t>6. </a:t>
            </a:r>
            <a:r>
              <a:rPr lang="zh-CN" altLang="en-US"/>
              <a:t>策略部署</a:t>
            </a:r>
            <a:r>
              <a:rPr lang="en-US" altLang="zh-CN"/>
              <a:t>: </a:t>
            </a:r>
            <a:r>
              <a:rPr lang="zh-CN" altLang="en-US"/>
              <a:t>训练完成后，</a:t>
            </a:r>
            <a:r>
              <a:rPr lang="en-US" altLang="zh-CN"/>
              <a:t>AI</a:t>
            </a:r>
            <a:r>
              <a:rPr lang="zh-CN" altLang="en-US"/>
              <a:t>选择当前状态</a:t>
            </a:r>
            <a:r>
              <a:rPr lang="en-US" altLang="zh-CN"/>
              <a:t>Q</a:t>
            </a:r>
            <a:r>
              <a:rPr lang="zh-CN" altLang="en-US"/>
              <a:t>值最高的动作进行对战。</a:t>
            </a:r>
            <a:endParaRPr lang="zh-CN" altLang="en-US"/>
          </a:p>
          <a:p>
            <a:r>
              <a:rPr lang="zh-CN" altLang="en-US"/>
              <a:t>因为</a:t>
            </a:r>
            <a:r>
              <a:rPr lang="en-US" altLang="zh-CN"/>
              <a:t>Q-table</a:t>
            </a:r>
            <a:r>
              <a:rPr lang="zh-CN" altLang="en-US"/>
              <a:t>难以覆盖所有状态，需结合神经网络升级为</a:t>
            </a:r>
            <a:r>
              <a:rPr lang="en-US" altLang="zh-CN"/>
              <a:t>DQN</a:t>
            </a:r>
            <a:r>
              <a:rPr lang="zh-CN" altLang="en-US"/>
              <a:t>或优先经验回放提升效率。</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根据现有关于四连棋（</a:t>
            </a:r>
            <a:r>
              <a:rPr lang="en-US" altLang="zh-CN"/>
              <a:t>ConnectFour</a:t>
            </a:r>
            <a:r>
              <a:rPr lang="zh-CN" altLang="en-US"/>
              <a:t>）的实验研究表明：当棋盘较小时存在必胜策略，而棋盘过大时极易出现平局，这种情况不利于</a:t>
            </a:r>
            <a:r>
              <a:rPr lang="en-US" altLang="zh-CN"/>
              <a:t>AI</a:t>
            </a:r>
            <a:r>
              <a:rPr lang="zh-CN" altLang="en-US"/>
              <a:t>训练。</a:t>
            </a:r>
            <a:endParaRPr lang="zh-CN" altLang="en-US"/>
          </a:p>
          <a:p>
            <a:endParaRPr lang="en-US" altLang="zh-CN"/>
          </a:p>
          <a:p>
            <a:r>
              <a:rPr lang="zh-CN" altLang="en-US"/>
              <a:t>改进方案：</a:t>
            </a:r>
            <a:endParaRPr lang="zh-CN" altLang="en-US"/>
          </a:p>
          <a:p>
            <a:endParaRPr lang="en-US" altLang="zh-CN"/>
          </a:p>
          <a:p>
            <a:r>
              <a:rPr lang="zh-CN" altLang="en-US"/>
              <a:t>连通分量计算</a:t>
            </a:r>
            <a:endParaRPr lang="zh-CN" altLang="en-US"/>
          </a:p>
          <a:p>
            <a:r>
              <a:rPr lang="zh-CN" altLang="en-US"/>
              <a:t>不再仅判断是否达成四连，而是统计其他连通分量（如三连）并重新评估结果价值。</a:t>
            </a:r>
            <a:endParaRPr lang="zh-CN" altLang="en-US"/>
          </a:p>
          <a:p>
            <a:endParaRPr lang="en-US" altLang="zh-CN"/>
          </a:p>
          <a:p>
            <a:r>
              <a:rPr lang="zh-CN" altLang="en-US"/>
              <a:t>团队对抗模式</a:t>
            </a:r>
            <a:endParaRPr lang="zh-CN" altLang="en-US"/>
          </a:p>
          <a:p>
            <a:r>
              <a:rPr lang="zh-CN" altLang="en-US"/>
              <a:t>让</a:t>
            </a:r>
            <a:r>
              <a:rPr lang="en-US" altLang="zh-CN"/>
              <a:t>4</a:t>
            </a:r>
            <a:r>
              <a:rPr lang="zh-CN" altLang="en-US"/>
              <a:t>个智能体参与游戏，每两个智能体组成一队。最终得分为各队员得分之和，总分更高的队伍获胜。</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核心项目贡献</a:t>
            </a:r>
            <a:endParaRPr lang="zh-CN" altLang="en-US"/>
          </a:p>
          <a:p>
            <a:endParaRPr lang="en-US" altLang="zh-CN"/>
          </a:p>
          <a:p>
            <a:r>
              <a:rPr lang="zh-CN" altLang="en-US"/>
              <a:t>现有</a:t>
            </a:r>
            <a:r>
              <a:rPr lang="en-US" altLang="zh-CN"/>
              <a:t>AI</a:t>
            </a:r>
            <a:r>
              <a:rPr lang="zh-CN" altLang="en-US"/>
              <a:t>算法主要采用针对</a:t>
            </a:r>
            <a:r>
              <a:rPr lang="en-US" altLang="zh-CN"/>
              <a:t>6*7</a:t>
            </a:r>
            <a:r>
              <a:rPr lang="zh-CN" altLang="en-US"/>
              <a:t>棋盘游戏设计的</a:t>
            </a:r>
            <a:r>
              <a:rPr lang="en-US" altLang="zh-CN"/>
              <a:t>minimax</a:t>
            </a:r>
            <a:r>
              <a:rPr lang="zh-CN" altLang="en-US"/>
              <a:t>算法，已训练出理论上的最强</a:t>
            </a:r>
            <a:r>
              <a:rPr lang="en-US" altLang="zh-CN"/>
              <a:t>AI</a:t>
            </a:r>
            <a:r>
              <a:rPr lang="zh-CN" altLang="en-US"/>
              <a:t>，但在面对更大棋盘时可能效率不足。本项目旨在探究其他方法能否在更大棋盘、不同规则及更多玩家参与的情况下实现突破性表现。</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svg"/><Relationship Id="rId7" Type="http://schemas.openxmlformats.org/officeDocument/2006/relationships/image" Target="../media/image7.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1" Type="http://schemas.openxmlformats.org/officeDocument/2006/relationships/slideLayout" Target="../slideLayouts/slideLayout7.xml"/><Relationship Id="rId10" Type="http://schemas.openxmlformats.org/officeDocument/2006/relationships/image" Target="../media/image10.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3.png"/><Relationship Id="rId7" Type="http://schemas.openxmlformats.org/officeDocument/2006/relationships/tags" Target="../tags/tag48.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0" Type="http://schemas.openxmlformats.org/officeDocument/2006/relationships/notesSlide" Target="../notesSlides/notesSlide4.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4.png"/><Relationship Id="rId7" Type="http://schemas.openxmlformats.org/officeDocument/2006/relationships/tags" Target="../tags/tag49.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0" Type="http://schemas.openxmlformats.org/officeDocument/2006/relationships/notesSlide" Target="../notesSlides/notesSlide5.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9" Type="http://schemas.openxmlformats.org/officeDocument/2006/relationships/image" Target="../media/image17.jpeg"/><Relationship Id="rId8" Type="http://schemas.openxmlformats.org/officeDocument/2006/relationships/image" Target="../media/image16.jpeg"/><Relationship Id="rId7" Type="http://schemas.openxmlformats.org/officeDocument/2006/relationships/image" Target="../media/image15.jpeg"/><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0" Type="http://schemas.openxmlformats.org/officeDocument/2006/relationships/slideLayout" Target="../slideLayouts/slideLayout7.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9" Type="http://schemas.openxmlformats.org/officeDocument/2006/relationships/tags" Target="../tags/tag52.xml"/><Relationship Id="rId8" Type="http://schemas.openxmlformats.org/officeDocument/2006/relationships/tags" Target="../tags/tag51.xml"/><Relationship Id="rId7" Type="http://schemas.openxmlformats.org/officeDocument/2006/relationships/tags" Target="../tags/tag50.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0" Type="http://schemas.openxmlformats.org/officeDocument/2006/relationships/notesSlide" Target="../notesSlides/notesSlide6.xml"/><Relationship Id="rId2" Type="http://schemas.openxmlformats.org/officeDocument/2006/relationships/image" Target="../media/image10.svg"/><Relationship Id="rId19" Type="http://schemas.openxmlformats.org/officeDocument/2006/relationships/slideLayout" Target="../slideLayouts/slideLayout7.xml"/><Relationship Id="rId18" Type="http://schemas.openxmlformats.org/officeDocument/2006/relationships/tags" Target="../tags/tag61.xml"/><Relationship Id="rId17" Type="http://schemas.openxmlformats.org/officeDocument/2006/relationships/tags" Target="../tags/tag60.xml"/><Relationship Id="rId16" Type="http://schemas.openxmlformats.org/officeDocument/2006/relationships/tags" Target="../tags/tag59.xml"/><Relationship Id="rId15" Type="http://schemas.openxmlformats.org/officeDocument/2006/relationships/tags" Target="../tags/tag58.xml"/><Relationship Id="rId14" Type="http://schemas.openxmlformats.org/officeDocument/2006/relationships/tags" Target="../tags/tag57.xml"/><Relationship Id="rId13" Type="http://schemas.openxmlformats.org/officeDocument/2006/relationships/tags" Target="../tags/tag56.xml"/><Relationship Id="rId12" Type="http://schemas.openxmlformats.org/officeDocument/2006/relationships/tags" Target="../tags/tag55.xml"/><Relationship Id="rId11" Type="http://schemas.openxmlformats.org/officeDocument/2006/relationships/tags" Target="../tags/tag54.xml"/><Relationship Id="rId10" Type="http://schemas.openxmlformats.org/officeDocument/2006/relationships/tags" Target="../tags/tag53.xml"/><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9" Type="http://schemas.openxmlformats.org/officeDocument/2006/relationships/notesSlide" Target="../notesSlides/notesSlide7.xml"/><Relationship Id="rId8" Type="http://schemas.openxmlformats.org/officeDocument/2006/relationships/slideLayout" Target="../slideLayouts/slideLayout7.xml"/><Relationship Id="rId7" Type="http://schemas.openxmlformats.org/officeDocument/2006/relationships/image" Target="../media/image2.svg"/><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image" Target="../media/image18.jpeg"/></Relationships>
</file>

<file path=ppt/slides/_rels/slide16.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svg"/><Relationship Id="rId7" Type="http://schemas.openxmlformats.org/officeDocument/2006/relationships/image" Target="../media/image7.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1" Type="http://schemas.openxmlformats.org/officeDocument/2006/relationships/slideLayout" Target="../slideLayouts/slideLayout7.xml"/><Relationship Id="rId10" Type="http://schemas.openxmlformats.org/officeDocument/2006/relationships/image" Target="../media/image10.sv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tags" Target="../tags/tag3.xml"/><Relationship Id="rId8" Type="http://schemas.openxmlformats.org/officeDocument/2006/relationships/tags" Target="../tags/tag2.xml"/><Relationship Id="rId7" Type="http://schemas.openxmlformats.org/officeDocument/2006/relationships/tags" Target="../tags/tag1.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5" Type="http://schemas.openxmlformats.org/officeDocument/2006/relationships/slideLayout" Target="../slideLayouts/slideLayout7.xml"/><Relationship Id="rId34" Type="http://schemas.openxmlformats.org/officeDocument/2006/relationships/tags" Target="../tags/tag28.xml"/><Relationship Id="rId33" Type="http://schemas.openxmlformats.org/officeDocument/2006/relationships/tags" Target="../tags/tag27.xml"/><Relationship Id="rId32" Type="http://schemas.openxmlformats.org/officeDocument/2006/relationships/tags" Target="../tags/tag26.xml"/><Relationship Id="rId31" Type="http://schemas.openxmlformats.org/officeDocument/2006/relationships/tags" Target="../tags/tag25.xml"/><Relationship Id="rId30" Type="http://schemas.openxmlformats.org/officeDocument/2006/relationships/tags" Target="../tags/tag24.xml"/><Relationship Id="rId3" Type="http://schemas.openxmlformats.org/officeDocument/2006/relationships/image" Target="../media/image3.png"/><Relationship Id="rId29" Type="http://schemas.openxmlformats.org/officeDocument/2006/relationships/tags" Target="../tags/tag23.xml"/><Relationship Id="rId28" Type="http://schemas.openxmlformats.org/officeDocument/2006/relationships/tags" Target="../tags/tag22.xml"/><Relationship Id="rId27" Type="http://schemas.openxmlformats.org/officeDocument/2006/relationships/tags" Target="../tags/tag21.xml"/><Relationship Id="rId26" Type="http://schemas.openxmlformats.org/officeDocument/2006/relationships/tags" Target="../tags/tag20.xml"/><Relationship Id="rId25" Type="http://schemas.openxmlformats.org/officeDocument/2006/relationships/tags" Target="../tags/tag19.xml"/><Relationship Id="rId24" Type="http://schemas.openxmlformats.org/officeDocument/2006/relationships/tags" Target="../tags/tag18.xml"/><Relationship Id="rId23" Type="http://schemas.openxmlformats.org/officeDocument/2006/relationships/tags" Target="../tags/tag17.xml"/><Relationship Id="rId22" Type="http://schemas.openxmlformats.org/officeDocument/2006/relationships/tags" Target="../tags/tag16.xml"/><Relationship Id="rId21" Type="http://schemas.openxmlformats.org/officeDocument/2006/relationships/tags" Target="../tags/tag15.xml"/><Relationship Id="rId20" Type="http://schemas.openxmlformats.org/officeDocument/2006/relationships/tags" Target="../tags/tag14.xml"/><Relationship Id="rId2" Type="http://schemas.openxmlformats.org/officeDocument/2006/relationships/image" Target="../media/image2.svg"/><Relationship Id="rId19" Type="http://schemas.openxmlformats.org/officeDocument/2006/relationships/tags" Target="../tags/tag13.xml"/><Relationship Id="rId18" Type="http://schemas.openxmlformats.org/officeDocument/2006/relationships/tags" Target="../tags/tag12.xml"/><Relationship Id="rId17" Type="http://schemas.openxmlformats.org/officeDocument/2006/relationships/tags" Target="../tags/tag11.xml"/><Relationship Id="rId16" Type="http://schemas.openxmlformats.org/officeDocument/2006/relationships/tags" Target="../tags/tag10.xml"/><Relationship Id="rId15" Type="http://schemas.openxmlformats.org/officeDocument/2006/relationships/tags" Target="../tags/tag9.xml"/><Relationship Id="rId14" Type="http://schemas.openxmlformats.org/officeDocument/2006/relationships/tags" Target="../tags/tag8.xml"/><Relationship Id="rId13" Type="http://schemas.openxmlformats.org/officeDocument/2006/relationships/tags" Target="../tags/tag7.xml"/><Relationship Id="rId12" Type="http://schemas.openxmlformats.org/officeDocument/2006/relationships/tags" Target="../tags/tag6.xml"/><Relationship Id="rId11" Type="http://schemas.openxmlformats.org/officeDocument/2006/relationships/tags" Target="../tags/tag5.xml"/><Relationship Id="rId10" Type="http://schemas.openxmlformats.org/officeDocument/2006/relationships/tags" Target="../tags/tag4.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9" Type="http://schemas.openxmlformats.org/officeDocument/2006/relationships/tags" Target="../tags/tag30.xml"/><Relationship Id="rId8" Type="http://schemas.openxmlformats.org/officeDocument/2006/relationships/tags" Target="../tags/tag29.xml"/><Relationship Id="rId7" Type="http://schemas.openxmlformats.org/officeDocument/2006/relationships/image" Target="../media/image11.png"/><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1" Type="http://schemas.openxmlformats.org/officeDocument/2006/relationships/notesSlide" Target="../notesSlides/notesSlide1.xml"/><Relationship Id="rId10" Type="http://schemas.openxmlformats.org/officeDocument/2006/relationships/slideLayout" Target="../slideLayouts/slideLayout7.xml"/><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3" Type="http://schemas.openxmlformats.org/officeDocument/2006/relationships/slideLayout" Target="../slideLayouts/slideLayout7.xml"/><Relationship Id="rId22" Type="http://schemas.openxmlformats.org/officeDocument/2006/relationships/tags" Target="../tags/tag46.xml"/><Relationship Id="rId21" Type="http://schemas.openxmlformats.org/officeDocument/2006/relationships/tags" Target="../tags/tag45.xml"/><Relationship Id="rId20" Type="http://schemas.openxmlformats.org/officeDocument/2006/relationships/tags" Target="../tags/tag44.xml"/><Relationship Id="rId2" Type="http://schemas.openxmlformats.org/officeDocument/2006/relationships/image" Target="../media/image10.svg"/><Relationship Id="rId19" Type="http://schemas.openxmlformats.org/officeDocument/2006/relationships/tags" Target="../tags/tag43.xml"/><Relationship Id="rId18" Type="http://schemas.openxmlformats.org/officeDocument/2006/relationships/tags" Target="../tags/tag42.xml"/><Relationship Id="rId17" Type="http://schemas.openxmlformats.org/officeDocument/2006/relationships/tags" Target="../tags/tag41.xml"/><Relationship Id="rId16" Type="http://schemas.openxmlformats.org/officeDocument/2006/relationships/tags" Target="../tags/tag40.xml"/><Relationship Id="rId15" Type="http://schemas.openxmlformats.org/officeDocument/2006/relationships/tags" Target="../tags/tag39.xml"/><Relationship Id="rId14" Type="http://schemas.openxmlformats.org/officeDocument/2006/relationships/tags" Target="../tags/tag38.xml"/><Relationship Id="rId13" Type="http://schemas.openxmlformats.org/officeDocument/2006/relationships/tags" Target="../tags/tag37.xml"/><Relationship Id="rId12" Type="http://schemas.openxmlformats.org/officeDocument/2006/relationships/tags" Target="../tags/tag36.xml"/><Relationship Id="rId11" Type="http://schemas.openxmlformats.org/officeDocument/2006/relationships/tags" Target="../tags/tag35.xml"/><Relationship Id="rId10" Type="http://schemas.openxmlformats.org/officeDocument/2006/relationships/tags" Target="../tags/tag34.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2.webp"/><Relationship Id="rId7" Type="http://schemas.openxmlformats.org/officeDocument/2006/relationships/tags" Target="../tags/tag4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0" Type="http://schemas.openxmlformats.org/officeDocument/2006/relationships/notesSlide" Target="../notesSlides/notesSlide3.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7745252" y="484231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9730021" y="647409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0">
            <a:off x="1565391" y="6519718"/>
            <a:ext cx="3366158" cy="630807"/>
            <a:chOff x="0" y="0"/>
            <a:chExt cx="916223" cy="171697"/>
          </a:xfrm>
        </p:grpSpPr>
        <p:sp>
          <p:nvSpPr>
            <p:cNvPr id="5" name="Freeform 5"/>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5B7396"/>
            </a:solidFill>
          </p:spPr>
        </p:sp>
        <p:sp>
          <p:nvSpPr>
            <p:cNvPr id="6" name="TextBox 6"/>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7" name="Freeform 7"/>
          <p:cNvSpPr/>
          <p:nvPr/>
        </p:nvSpPr>
        <p:spPr>
          <a:xfrm>
            <a:off x="1880431"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5162608" y="6519718"/>
            <a:ext cx="3366158" cy="630807"/>
            <a:chOff x="0" y="0"/>
            <a:chExt cx="916223" cy="171697"/>
          </a:xfrm>
        </p:grpSpPr>
        <p:sp>
          <p:nvSpPr>
            <p:cNvPr id="9" name="Freeform 9"/>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000000">
                <a:alpha val="0"/>
              </a:srgbClr>
            </a:solidFill>
            <a:ln w="19050" cap="rnd">
              <a:solidFill>
                <a:srgbClr val="5B7396"/>
              </a:solidFill>
              <a:prstDash val="solid"/>
              <a:round/>
            </a:ln>
          </p:spPr>
        </p:sp>
        <p:sp>
          <p:nvSpPr>
            <p:cNvPr id="10" name="TextBox 10"/>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11" name="Freeform 11"/>
          <p:cNvSpPr/>
          <p:nvPr/>
        </p:nvSpPr>
        <p:spPr>
          <a:xfrm>
            <a:off x="5477648"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2" name="TextBox 12"/>
          <p:cNvSpPr txBox="1"/>
          <p:nvPr/>
        </p:nvSpPr>
        <p:spPr>
          <a:xfrm>
            <a:off x="1447916" y="4108427"/>
            <a:ext cx="12257734" cy="1816735"/>
          </a:xfrm>
          <a:prstGeom prst="rect">
            <a:avLst/>
          </a:prstGeom>
        </p:spPr>
        <p:txBody>
          <a:bodyPr lIns="0" tIns="0" rIns="0" bIns="0" rtlCol="0" anchor="t">
            <a:spAutoFit/>
          </a:bodyPr>
          <a:lstStyle/>
          <a:p>
            <a:pPr algn="l">
              <a:lnSpc>
                <a:spcPts val="14170"/>
              </a:lnSpc>
            </a:pPr>
            <a:r>
              <a:rPr lang="en-US" altLang="zh-CN" sz="14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Connect Four </a:t>
            </a:r>
            <a:endParaRPr lang="en-US" altLang="zh-CN" sz="14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
        <p:nvSpPr>
          <p:cNvPr id="14" name="TextBox 14"/>
          <p:cNvSpPr txBox="1"/>
          <p:nvPr/>
        </p:nvSpPr>
        <p:spPr>
          <a:xfrm>
            <a:off x="1828800" y="1638300"/>
            <a:ext cx="7056755" cy="1212850"/>
          </a:xfrm>
          <a:prstGeom prst="rect">
            <a:avLst/>
          </a:prstGeom>
        </p:spPr>
        <p:txBody>
          <a:bodyPr wrap="square" lIns="0" tIns="0" rIns="0" bIns="0" rtlCol="0" anchor="t">
            <a:noAutofit/>
          </a:bodyPr>
          <a:lstStyle/>
          <a:p>
            <a:pPr algn="l">
              <a:lnSpc>
                <a:spcPts val="15195"/>
              </a:lnSpc>
            </a:pPr>
            <a:r>
              <a:rPr lang="en-US" sz="7200">
                <a:solidFill>
                  <a:srgbClr val="5B7396"/>
                </a:solidFill>
                <a:latin typeface="+mj-lt"/>
                <a:ea typeface="字由点字倔强黑" panose="00020600040101010101" charset="-122"/>
                <a:cs typeface="+mj-lt"/>
                <a:sym typeface="字由点字倔强黑" panose="00020600040101010101" charset="-122"/>
              </a:rPr>
              <a:t>final project</a:t>
            </a:r>
            <a:endParaRPr lang="en-US" sz="7200">
              <a:solidFill>
                <a:srgbClr val="5B7396"/>
              </a:solidFill>
              <a:latin typeface="+mj-lt"/>
              <a:ea typeface="字由点字倔强黑" panose="00020600040101010101" charset="-122"/>
              <a:cs typeface="+mj-lt"/>
              <a:sym typeface="字由点字倔强黑" panose="00020600040101010101" charset="-122"/>
            </a:endParaRPr>
          </a:p>
        </p:txBody>
      </p:sp>
      <p:sp>
        <p:nvSpPr>
          <p:cNvPr id="16" name="TextBox 16"/>
          <p:cNvSpPr txBox="1"/>
          <p:nvPr/>
        </p:nvSpPr>
        <p:spPr>
          <a:xfrm>
            <a:off x="2373841" y="6609832"/>
            <a:ext cx="2409840" cy="398145"/>
          </a:xfrm>
          <a:prstGeom prst="rect">
            <a:avLst/>
          </a:prstGeom>
        </p:spPr>
        <p:txBody>
          <a:bodyPr lIns="0" tIns="0" rIns="0" bIns="0" rtlCol="0" anchor="t">
            <a:spAutoFit/>
          </a:bodyPr>
          <a:lstStyle/>
          <a:p>
            <a:pPr algn="l">
              <a:lnSpc>
                <a:spcPts val="3105"/>
              </a:lnSpc>
            </a:pPr>
            <a:r>
              <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group  17</a:t>
            </a:r>
            <a:endPar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7" name="TextBox 17"/>
          <p:cNvSpPr txBox="1"/>
          <p:nvPr/>
        </p:nvSpPr>
        <p:spPr>
          <a:xfrm>
            <a:off x="5971059" y="6609832"/>
            <a:ext cx="2409840" cy="398145"/>
          </a:xfrm>
          <a:prstGeom prst="rect">
            <a:avLst/>
          </a:prstGeom>
        </p:spPr>
        <p:txBody>
          <a:bodyPr lIns="0" tIns="0" rIns="0" bIns="0" rtlCol="0" anchor="t">
            <a:spAutoFit/>
          </a:bodyPr>
          <a:lstStyle/>
          <a:p>
            <a:pPr algn="l">
              <a:lnSpc>
                <a:spcPts val="3105"/>
              </a:lnSpc>
            </a:pPr>
            <a:r>
              <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章顺杰，</a:t>
            </a:r>
            <a:r>
              <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罗天辰</a:t>
            </a:r>
            <a:endPar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8" name="Freeform 18"/>
          <p:cNvSpPr/>
          <p:nvPr/>
        </p:nvSpPr>
        <p:spPr>
          <a:xfrm>
            <a:off x="1183168" y="-4844097"/>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9">
              <a:alphaModFix amt="35000"/>
              <a:extLst>
                <a:ext uri="{96DAC541-7B7A-43D3-8B79-37D633B846F1}">
                  <asvg:svgBlip xmlns:asvg="http://schemas.microsoft.com/office/drawing/2016/SVG/main" r:embed="rId10"/>
                </a:ext>
              </a:extLst>
            </a:blip>
            <a:stretch>
              <a:fillRect/>
            </a:stretch>
          </a:blipFill>
        </p:spPr>
      </p:sp>
      <p:sp>
        <p:nvSpPr>
          <p:cNvPr id="19" name="Freeform 19"/>
          <p:cNvSpPr/>
          <p:nvPr/>
        </p:nvSpPr>
        <p:spPr>
          <a:xfrm flipH="1" flipV="1">
            <a:off x="-2985814" y="-889353"/>
            <a:ext cx="6234284" cy="2864817"/>
          </a:xfrm>
          <a:custGeom>
            <a:avLst/>
            <a:gdLst/>
            <a:ahLst/>
            <a:cxnLst/>
            <a:rect l="l" t="t" r="r" b="b"/>
            <a:pathLst>
              <a:path w="6234284" h="2864817">
                <a:moveTo>
                  <a:pt x="6234284" y="2864816"/>
                </a:moveTo>
                <a:lnTo>
                  <a:pt x="0" y="2864816"/>
                </a:lnTo>
                <a:lnTo>
                  <a:pt x="0" y="0"/>
                </a:lnTo>
                <a:lnTo>
                  <a:pt x="6234284" y="0"/>
                </a:lnTo>
                <a:lnTo>
                  <a:pt x="6234284" y="2864816"/>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20" name="Freeform 20"/>
          <p:cNvSpPr/>
          <p:nvPr/>
        </p:nvSpPr>
        <p:spPr>
          <a:xfrm rot="-158484">
            <a:off x="11596700" y="6508618"/>
            <a:ext cx="13022180" cy="5984032"/>
          </a:xfrm>
          <a:custGeom>
            <a:avLst/>
            <a:gdLst/>
            <a:ahLst/>
            <a:cxnLst/>
            <a:rect l="l" t="t" r="r" b="b"/>
            <a:pathLst>
              <a:path w="13022180" h="5984032">
                <a:moveTo>
                  <a:pt x="0" y="0"/>
                </a:moveTo>
                <a:lnTo>
                  <a:pt x="13022179" y="0"/>
                </a:lnTo>
                <a:lnTo>
                  <a:pt x="13022179" y="5984033"/>
                </a:lnTo>
                <a:lnTo>
                  <a:pt x="0" y="598403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267200" y="342900"/>
            <a:ext cx="10365105" cy="1370330"/>
          </a:xfrm>
          <a:prstGeom prst="rect">
            <a:avLst/>
          </a:prstGeom>
        </p:spPr>
        <p:txBody>
          <a:bodyPr wrap="square" lIns="0" tIns="0" rIns="0" bIns="0" rtlCol="0" anchor="t">
            <a:spAutoFit/>
          </a:bodyPr>
          <a:lstStyle/>
          <a:p>
            <a:pPr marL="0" lvl="0" indent="0" algn="ctr">
              <a:lnSpc>
                <a:spcPts val="10690"/>
              </a:lnSpc>
              <a:spcBef>
                <a:spcPct val="0"/>
              </a:spcBef>
            </a:pPr>
            <a:r>
              <a:rPr lang="en-US" altLang="zh-CN" sz="6600">
                <a:sym typeface="+mn-ea"/>
              </a:rPr>
              <a:t>Minimax + MCT</a:t>
            </a:r>
            <a:endParaRPr lang="en-US" altLang="zh-CN" sz="6600">
              <a:solidFill>
                <a:srgbClr val="1E1E1E"/>
              </a:solidFill>
              <a:latin typeface="UD Digi Kyokasho N-B" panose="02020700000000000000" charset="-128"/>
              <a:ea typeface="UD Digi Kyokasho N-B" panose="02020700000000000000" charset="-128"/>
              <a:cs typeface="字由点字倔强黑" panose="00020600040101010101" charset="-122"/>
              <a:sym typeface="+mn-ea"/>
            </a:endParaRPr>
          </a:p>
        </p:txBody>
      </p:sp>
      <p:sp>
        <p:nvSpPr>
          <p:cNvPr id="27" name="TextBox 15"/>
          <p:cNvSpPr txBox="1"/>
          <p:nvPr>
            <p:custDataLst>
              <p:tags r:id="rId7"/>
            </p:custDataLst>
          </p:nvPr>
        </p:nvSpPr>
        <p:spPr>
          <a:xfrm>
            <a:off x="8763000" y="2247900"/>
            <a:ext cx="9005570" cy="5261610"/>
          </a:xfrm>
          <a:prstGeom prst="rect">
            <a:avLst/>
          </a:prstGeom>
        </p:spPr>
        <p:txBody>
          <a:bodyPr wrap="square" lIns="0" tIns="0" rIns="0" bIns="0" rtlCol="0" anchor="t">
            <a:noAutofit/>
          </a:bodyPr>
          <a:p>
            <a:pPr algn="just">
              <a:lnSpc>
                <a:spcPct val="150000"/>
              </a:lnSpc>
            </a:pPr>
            <a:r>
              <a:rPr lang="en-US" altLang="zh-CN" sz="3200">
                <a:solidFill>
                  <a:srgbClr val="1E1E1E"/>
                </a:solidFill>
                <a:ea typeface="思源黑体 2" panose="020B0500000000000000" charset="-122"/>
                <a:cs typeface="+mn-lt"/>
                <a:sym typeface="思源黑体 2" panose="020B0500000000000000" charset="-122"/>
              </a:rPr>
              <a:t>Use the UCT algorithm to balance exploration (under-explored paths) and exploitation (high-reward paths). When reaching a leaf node, if the game isn’t terminal, perform a limited-depth Minimax evaluation (e.g., 3-4 layers) to expand child nodes, prioritizing critical positions.</a:t>
            </a:r>
            <a:endParaRPr lang="en-US" altLang="zh-CN" sz="32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200">
                <a:solidFill>
                  <a:srgbClr val="1E1E1E"/>
                </a:solidFill>
                <a:ea typeface="思源黑体 2" panose="020B0500000000000000" charset="-122"/>
                <a:cs typeface="+mn-lt"/>
                <a:sym typeface="思源黑体 2" panose="020B0500000000000000" charset="-122"/>
              </a:rPr>
              <a:t>Propagate the evaluation results (win/loss probabilities and Minimax scores) back up the tree, updating node statistics to refine future decisions.</a:t>
            </a:r>
            <a:endParaRPr lang="en-US" altLang="zh-CN" sz="3200">
              <a:solidFill>
                <a:srgbClr val="1E1E1E"/>
              </a:solidFill>
              <a:ea typeface="思源黑体 2" panose="020B0500000000000000" charset="-122"/>
              <a:cs typeface="+mn-lt"/>
              <a:sym typeface="思源黑体 2" panose="020B0500000000000000" charset="-122"/>
            </a:endParaRPr>
          </a:p>
          <a:p>
            <a:pPr algn="just">
              <a:lnSpc>
                <a:spcPct val="150000"/>
              </a:lnSpc>
            </a:pPr>
            <a:endParaRPr lang="en-US" altLang="zh-CN" sz="3200">
              <a:solidFill>
                <a:srgbClr val="1E1E1E"/>
              </a:solidFill>
              <a:ea typeface="思源黑体 2" panose="020B0500000000000000" charset="-122"/>
              <a:cs typeface="+mn-lt"/>
              <a:sym typeface="思源黑体 2" panose="020B0500000000000000" charset="-122"/>
            </a:endParaRPr>
          </a:p>
        </p:txBody>
      </p:sp>
      <p:pic>
        <p:nvPicPr>
          <p:cNvPr id="9" name="图片 8"/>
          <p:cNvPicPr/>
          <p:nvPr/>
        </p:nvPicPr>
        <p:blipFill>
          <a:blip r:embed="rId8"/>
          <a:stretch>
            <a:fillRect/>
          </a:stretch>
        </p:blipFill>
        <p:spPr>
          <a:xfrm>
            <a:off x="228600" y="3009900"/>
            <a:ext cx="7899400" cy="502094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495800" y="266700"/>
            <a:ext cx="10365105" cy="1370330"/>
          </a:xfrm>
          <a:prstGeom prst="rect">
            <a:avLst/>
          </a:prstGeom>
        </p:spPr>
        <p:txBody>
          <a:bodyPr wrap="square" lIns="0" tIns="0" rIns="0" bIns="0" rtlCol="0" anchor="t">
            <a:spAutoFit/>
          </a:bodyPr>
          <a:lstStyle/>
          <a:p>
            <a:pPr marL="0" lvl="0" indent="0" algn="ctr">
              <a:lnSpc>
                <a:spcPts val="10690"/>
              </a:lnSpc>
              <a:spcBef>
                <a:spcPct val="0"/>
              </a:spcBef>
            </a:pPr>
            <a:r>
              <a:rPr lang="en-US" altLang="zh-CN" sz="6000">
                <a:sym typeface="+mn-ea"/>
              </a:rPr>
              <a:t>Q-learning </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
        <p:nvSpPr>
          <p:cNvPr id="27" name="TextBox 15"/>
          <p:cNvSpPr txBox="1"/>
          <p:nvPr>
            <p:custDataLst>
              <p:tags r:id="rId7"/>
            </p:custDataLst>
          </p:nvPr>
        </p:nvSpPr>
        <p:spPr>
          <a:xfrm>
            <a:off x="228600" y="1409700"/>
            <a:ext cx="10084435" cy="6436995"/>
          </a:xfrm>
          <a:prstGeom prst="rect">
            <a:avLst/>
          </a:prstGeom>
        </p:spPr>
        <p:txBody>
          <a:bodyPr wrap="square" lIns="0" tIns="0" rIns="0" bIns="0" rtlCol="0" anchor="t">
            <a:noAutofit/>
          </a:bodyPr>
          <a:p>
            <a:pPr algn="just">
              <a:lnSpc>
                <a:spcPct val="150000"/>
              </a:lnSpc>
            </a:pPr>
            <a:endParaRPr lang="en-US" altLang="zh-CN" sz="28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200">
                <a:solidFill>
                  <a:srgbClr val="1E1E1E"/>
                </a:solidFill>
                <a:ea typeface="思源黑体 2" panose="020B0500000000000000" charset="-122"/>
                <a:cs typeface="+mn-lt"/>
                <a:sym typeface="思源黑体 2" panose="020B0500000000000000" charset="-122"/>
              </a:rPr>
              <a:t>In the training loop, run multiple episodes where the AI uses an epsilon-greedy policy to balance exploration (random column selection with probability ε) and exploitation (choosing the column with the highest Q-value). After executing an action, observe the new state and reward, then update the Q-value using the formula:</a:t>
            </a:r>
            <a:endParaRPr lang="en-US" altLang="zh-CN" sz="3200">
              <a:solidFill>
                <a:srgbClr val="1E1E1E"/>
              </a:solidFill>
              <a:ea typeface="思源黑体 2" panose="020B0500000000000000" charset="-122"/>
              <a:cs typeface="+mn-lt"/>
              <a:sym typeface="思源黑体 2" panose="020B0500000000000000" charset="-122"/>
            </a:endParaRPr>
          </a:p>
          <a:p>
            <a:pPr algn="ctr">
              <a:lnSpc>
                <a:spcPct val="150000"/>
              </a:lnSpc>
            </a:pPr>
            <a:r>
              <a:rPr lang="en-US" altLang="zh-CN" sz="3200">
                <a:solidFill>
                  <a:srgbClr val="1E1E1E"/>
                </a:solidFill>
                <a:ea typeface="思源黑体 2" panose="020B0500000000000000" charset="-122"/>
                <a:cs typeface="+mn-lt"/>
                <a:sym typeface="思源黑体 2" panose="020B0500000000000000" charset="-122"/>
              </a:rPr>
              <a:t>Q(s,a) += α [R + γ*max(Q(s',a')) - Q(s,a)].</a:t>
            </a:r>
            <a:endParaRPr lang="en-US" altLang="zh-CN" sz="3200">
              <a:solidFill>
                <a:srgbClr val="1E1E1E"/>
              </a:solidFill>
              <a:ea typeface="思源黑体 2" panose="020B0500000000000000" charset="-122"/>
              <a:cs typeface="+mn-lt"/>
              <a:sym typeface="思源黑体 2" panose="020B0500000000000000" charset="-122"/>
            </a:endParaRPr>
          </a:p>
          <a:p>
            <a:pPr algn="ctr">
              <a:lnSpc>
                <a:spcPct val="150000"/>
              </a:lnSpc>
            </a:pPr>
            <a:endParaRPr lang="en-US" altLang="zh-CN" sz="32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200">
                <a:solidFill>
                  <a:srgbClr val="1E1E1E"/>
                </a:solidFill>
                <a:ea typeface="思源黑体 2" panose="020B0500000000000000" charset="-122"/>
                <a:cs typeface="+mn-lt"/>
                <a:sym typeface="思源黑体 2" panose="020B0500000000000000" charset="-122"/>
              </a:rPr>
              <a:t>The opponent responds with a predefined strategy (e.g., random moves or rule-based AI). </a:t>
            </a:r>
            <a:endParaRPr lang="en-US" altLang="zh-CN" sz="3200">
              <a:solidFill>
                <a:srgbClr val="1E1E1E"/>
              </a:solidFill>
              <a:ea typeface="思源黑体 2" panose="020B0500000000000000" charset="-122"/>
              <a:cs typeface="+mn-lt"/>
              <a:sym typeface="思源黑体 2" panose="020B0500000000000000" charset="-122"/>
            </a:endParaRPr>
          </a:p>
        </p:txBody>
      </p:sp>
      <p:pic>
        <p:nvPicPr>
          <p:cNvPr id="10" name="图片 9"/>
          <p:cNvPicPr>
            <a:picLocks noChangeAspect="1"/>
          </p:cNvPicPr>
          <p:nvPr/>
        </p:nvPicPr>
        <p:blipFill>
          <a:blip r:embed="rId8"/>
          <a:stretch>
            <a:fillRect/>
          </a:stretch>
        </p:blipFill>
        <p:spPr>
          <a:xfrm>
            <a:off x="10439400" y="3314700"/>
            <a:ext cx="7662545" cy="46101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956810" y="869315"/>
            <a:ext cx="8769350" cy="1630680"/>
          </a:xfrm>
          <a:prstGeom prst="rect">
            <a:avLst/>
          </a:prstGeom>
        </p:spPr>
        <p:txBody>
          <a:bodyPr wrap="square" lIns="0" tIns="0" rIns="0" bIns="0" rtlCol="0" anchor="t">
            <a:spAutoFit/>
          </a:bodyPr>
          <a:lstStyle/>
          <a:p>
            <a:pPr algn="ctr">
              <a:lnSpc>
                <a:spcPts val="6360"/>
              </a:lnSpc>
            </a:pPr>
            <a:r>
              <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comparative experiments</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a:p>
            <a:pPr algn="ctr">
              <a:lnSpc>
                <a:spcPts val="6360"/>
              </a:lnSpc>
            </a:pP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grpSp>
        <p:nvGrpSpPr>
          <p:cNvPr id="9" name="Group 9"/>
          <p:cNvGrpSpPr/>
          <p:nvPr/>
        </p:nvGrpSpPr>
        <p:grpSpPr>
          <a:xfrm rot="0">
            <a:off x="2542049" y="2736088"/>
            <a:ext cx="3002022" cy="3002022"/>
            <a:chOff x="0" y="0"/>
            <a:chExt cx="812800" cy="812800"/>
          </a:xfrm>
        </p:grpSpPr>
        <p:sp>
          <p:nvSpPr>
            <p:cNvPr id="10" name="Freeform 1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7"/>
              <a:stretch>
                <a:fillRect t="-25000" b="-25000"/>
              </a:stretch>
            </a:blipFill>
          </p:spPr>
          <p:txBody>
            <a:bodyPr/>
            <a:p>
              <a:endParaRPr lang="zh-CN" altLang="en-US"/>
            </a:p>
          </p:txBody>
        </p:sp>
      </p:grpSp>
      <p:sp>
        <p:nvSpPr>
          <p:cNvPr id="11" name="TextBox 11"/>
          <p:cNvSpPr txBox="1"/>
          <p:nvPr/>
        </p:nvSpPr>
        <p:spPr>
          <a:xfrm>
            <a:off x="1828800" y="7200900"/>
            <a:ext cx="4507230" cy="1464310"/>
          </a:xfrm>
          <a:prstGeom prst="rect">
            <a:avLst/>
          </a:prstGeom>
        </p:spPr>
        <p:txBody>
          <a:bodyPr wrap="square" lIns="0" tIns="0" rIns="0" bIns="0" rtlCol="0" anchor="t">
            <a:spAutoFit/>
          </a:bodyPr>
          <a:lstStyle/>
          <a:p>
            <a:pPr marL="0" lvl="0" indent="0" algn="ctr">
              <a:lnSpc>
                <a:spcPts val="2855"/>
              </a:lnSpc>
              <a:spcBef>
                <a:spcPct val="0"/>
              </a:spcBef>
            </a:pPr>
            <a:r>
              <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Play with the AI agent and calculate the winning rate within the limited period of time.</a:t>
            </a: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12" name="Group 12"/>
          <p:cNvGrpSpPr/>
          <p:nvPr/>
        </p:nvGrpSpPr>
        <p:grpSpPr>
          <a:xfrm rot="0">
            <a:off x="2257425" y="6308090"/>
            <a:ext cx="3769360" cy="598170"/>
            <a:chOff x="0" y="0"/>
            <a:chExt cx="609880" cy="129331"/>
          </a:xfrm>
        </p:grpSpPr>
        <p:sp>
          <p:nvSpPr>
            <p:cNvPr id="13" name="Freeform 13"/>
            <p:cNvSpPr/>
            <p:nvPr/>
          </p:nvSpPr>
          <p:spPr>
            <a:xfrm>
              <a:off x="0" y="0"/>
              <a:ext cx="609880" cy="129331"/>
            </a:xfrm>
            <a:custGeom>
              <a:avLst/>
              <a:gdLst/>
              <a:ahLst/>
              <a:cxnLst/>
              <a:rect l="l" t="t" r="r" b="b"/>
              <a:pathLst>
                <a:path w="609880" h="129331">
                  <a:moveTo>
                    <a:pt x="64665" y="0"/>
                  </a:moveTo>
                  <a:lnTo>
                    <a:pt x="545214" y="0"/>
                  </a:lnTo>
                  <a:cubicBezTo>
                    <a:pt x="562365" y="0"/>
                    <a:pt x="578812" y="6813"/>
                    <a:pt x="590940" y="18940"/>
                  </a:cubicBezTo>
                  <a:cubicBezTo>
                    <a:pt x="603067" y="31067"/>
                    <a:pt x="609880" y="47515"/>
                    <a:pt x="609880" y="64665"/>
                  </a:cubicBezTo>
                  <a:lnTo>
                    <a:pt x="609880" y="64665"/>
                  </a:lnTo>
                  <a:cubicBezTo>
                    <a:pt x="609880" y="81816"/>
                    <a:pt x="603067" y="98264"/>
                    <a:pt x="590940" y="110391"/>
                  </a:cubicBezTo>
                  <a:cubicBezTo>
                    <a:pt x="578812" y="122518"/>
                    <a:pt x="562365" y="129331"/>
                    <a:pt x="545214" y="129331"/>
                  </a:cubicBezTo>
                  <a:lnTo>
                    <a:pt x="64665" y="129331"/>
                  </a:lnTo>
                  <a:cubicBezTo>
                    <a:pt x="47515" y="129331"/>
                    <a:pt x="31067" y="122518"/>
                    <a:pt x="18940" y="110391"/>
                  </a:cubicBezTo>
                  <a:cubicBezTo>
                    <a:pt x="6813" y="98264"/>
                    <a:pt x="0" y="81816"/>
                    <a:pt x="0" y="64665"/>
                  </a:cubicBezTo>
                  <a:lnTo>
                    <a:pt x="0" y="64665"/>
                  </a:lnTo>
                  <a:cubicBezTo>
                    <a:pt x="0" y="47515"/>
                    <a:pt x="6813" y="31067"/>
                    <a:pt x="18940" y="18940"/>
                  </a:cubicBezTo>
                  <a:cubicBezTo>
                    <a:pt x="31067" y="6813"/>
                    <a:pt x="47515" y="0"/>
                    <a:pt x="64665" y="0"/>
                  </a:cubicBezTo>
                  <a:close/>
                </a:path>
              </a:pathLst>
            </a:custGeom>
            <a:solidFill>
              <a:srgbClr val="5B7396"/>
            </a:solidFill>
          </p:spPr>
        </p:sp>
        <p:sp>
          <p:nvSpPr>
            <p:cNvPr id="14" name="TextBox 14"/>
            <p:cNvSpPr txBox="1"/>
            <p:nvPr/>
          </p:nvSpPr>
          <p:spPr>
            <a:xfrm>
              <a:off x="0" y="-38100"/>
              <a:ext cx="609880" cy="167431"/>
            </a:xfrm>
            <a:prstGeom prst="rect">
              <a:avLst/>
            </a:prstGeom>
          </p:spPr>
          <p:txBody>
            <a:bodyPr lIns="50800" tIns="50800" rIns="50800" bIns="50800" rtlCol="0" anchor="ctr"/>
            <a:lstStyle/>
            <a:p>
              <a:pPr algn="ctr">
                <a:lnSpc>
                  <a:spcPts val="2660"/>
                </a:lnSpc>
                <a:spcBef>
                  <a:spcPct val="0"/>
                </a:spcBef>
              </a:pPr>
            </a:p>
          </p:txBody>
        </p:sp>
      </p:grpSp>
      <p:sp>
        <p:nvSpPr>
          <p:cNvPr id="15" name="TextBox 15"/>
          <p:cNvSpPr txBox="1"/>
          <p:nvPr/>
        </p:nvSpPr>
        <p:spPr>
          <a:xfrm>
            <a:off x="1905000" y="6238875"/>
            <a:ext cx="4419600" cy="560070"/>
          </a:xfrm>
          <a:prstGeom prst="rect">
            <a:avLst/>
          </a:prstGeom>
        </p:spPr>
        <p:txBody>
          <a:bodyPr wrap="square" lIns="0" tIns="0" rIns="0" bIns="0" rtlCol="0" anchor="t">
            <a:spAutoFit/>
          </a:bodyPr>
          <a:lstStyle/>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AI vs Human</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16" name="Group 16"/>
          <p:cNvGrpSpPr/>
          <p:nvPr/>
        </p:nvGrpSpPr>
        <p:grpSpPr>
          <a:xfrm rot="0">
            <a:off x="8029069" y="6439011"/>
            <a:ext cx="3002022" cy="3002022"/>
            <a:chOff x="0" y="0"/>
            <a:chExt cx="812800" cy="812800"/>
          </a:xfrm>
        </p:grpSpPr>
        <p:sp>
          <p:nvSpPr>
            <p:cNvPr id="17" name="Freeform 1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8"/>
              <a:stretch>
                <a:fillRect l="-25000" r="-25000"/>
              </a:stretch>
            </a:blipFill>
          </p:spPr>
        </p:sp>
      </p:grpSp>
      <p:sp>
        <p:nvSpPr>
          <p:cNvPr id="18" name="TextBox 18"/>
          <p:cNvSpPr txBox="1"/>
          <p:nvPr/>
        </p:nvSpPr>
        <p:spPr>
          <a:xfrm>
            <a:off x="7162800" y="3463290"/>
            <a:ext cx="4799965" cy="1464310"/>
          </a:xfrm>
          <a:prstGeom prst="rect">
            <a:avLst/>
          </a:prstGeom>
        </p:spPr>
        <p:txBody>
          <a:bodyPr wrap="square" lIns="0" tIns="0" rIns="0" bIns="0" rtlCol="0" anchor="t">
            <a:spAutoFit/>
          </a:bodyPr>
          <a:lstStyle/>
          <a:p>
            <a:pPr marL="0" lvl="0" indent="0" algn="ctr">
              <a:lnSpc>
                <a:spcPts val="2855"/>
              </a:lnSpc>
              <a:spcBef>
                <a:spcPct val="0"/>
              </a:spcBef>
            </a:pPr>
            <a:r>
              <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Let our AI agent compete with other existing AI agents, and calculate the winning rate.</a:t>
            </a: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19" name="Group 19"/>
          <p:cNvGrpSpPr/>
          <p:nvPr/>
        </p:nvGrpSpPr>
        <p:grpSpPr>
          <a:xfrm rot="0">
            <a:off x="7986395" y="2736215"/>
            <a:ext cx="2797175" cy="490855"/>
            <a:chOff x="0" y="0"/>
            <a:chExt cx="609880" cy="129331"/>
          </a:xfrm>
        </p:grpSpPr>
        <p:sp>
          <p:nvSpPr>
            <p:cNvPr id="20" name="Freeform 20"/>
            <p:cNvSpPr/>
            <p:nvPr/>
          </p:nvSpPr>
          <p:spPr>
            <a:xfrm>
              <a:off x="0" y="0"/>
              <a:ext cx="609880" cy="129331"/>
            </a:xfrm>
            <a:custGeom>
              <a:avLst/>
              <a:gdLst/>
              <a:ahLst/>
              <a:cxnLst/>
              <a:rect l="l" t="t" r="r" b="b"/>
              <a:pathLst>
                <a:path w="609880" h="129331">
                  <a:moveTo>
                    <a:pt x="64665" y="0"/>
                  </a:moveTo>
                  <a:lnTo>
                    <a:pt x="545214" y="0"/>
                  </a:lnTo>
                  <a:cubicBezTo>
                    <a:pt x="562365" y="0"/>
                    <a:pt x="578812" y="6813"/>
                    <a:pt x="590940" y="18940"/>
                  </a:cubicBezTo>
                  <a:cubicBezTo>
                    <a:pt x="603067" y="31067"/>
                    <a:pt x="609880" y="47515"/>
                    <a:pt x="609880" y="64665"/>
                  </a:cubicBezTo>
                  <a:lnTo>
                    <a:pt x="609880" y="64665"/>
                  </a:lnTo>
                  <a:cubicBezTo>
                    <a:pt x="609880" y="81816"/>
                    <a:pt x="603067" y="98264"/>
                    <a:pt x="590940" y="110391"/>
                  </a:cubicBezTo>
                  <a:cubicBezTo>
                    <a:pt x="578812" y="122518"/>
                    <a:pt x="562365" y="129331"/>
                    <a:pt x="545214" y="129331"/>
                  </a:cubicBezTo>
                  <a:lnTo>
                    <a:pt x="64665" y="129331"/>
                  </a:lnTo>
                  <a:cubicBezTo>
                    <a:pt x="47515" y="129331"/>
                    <a:pt x="31067" y="122518"/>
                    <a:pt x="18940" y="110391"/>
                  </a:cubicBezTo>
                  <a:cubicBezTo>
                    <a:pt x="6813" y="98264"/>
                    <a:pt x="0" y="81816"/>
                    <a:pt x="0" y="64665"/>
                  </a:cubicBezTo>
                  <a:lnTo>
                    <a:pt x="0" y="64665"/>
                  </a:lnTo>
                  <a:cubicBezTo>
                    <a:pt x="0" y="47515"/>
                    <a:pt x="6813" y="31067"/>
                    <a:pt x="18940" y="18940"/>
                  </a:cubicBezTo>
                  <a:cubicBezTo>
                    <a:pt x="31067" y="6813"/>
                    <a:pt x="47515" y="0"/>
                    <a:pt x="64665" y="0"/>
                  </a:cubicBezTo>
                  <a:close/>
                </a:path>
              </a:pathLst>
            </a:custGeom>
            <a:solidFill>
              <a:srgbClr val="CBDCDE"/>
            </a:solidFill>
          </p:spPr>
        </p:sp>
        <p:sp>
          <p:nvSpPr>
            <p:cNvPr id="21" name="TextBox 21"/>
            <p:cNvSpPr txBox="1"/>
            <p:nvPr/>
          </p:nvSpPr>
          <p:spPr>
            <a:xfrm>
              <a:off x="0" y="-38100"/>
              <a:ext cx="609880" cy="167431"/>
            </a:xfrm>
            <a:prstGeom prst="rect">
              <a:avLst/>
            </a:prstGeom>
          </p:spPr>
          <p:txBody>
            <a:bodyPr lIns="50800" tIns="50800" rIns="50800" bIns="50800" rtlCol="0" anchor="ctr"/>
            <a:lstStyle/>
            <a:p>
              <a:pPr algn="ctr">
                <a:lnSpc>
                  <a:spcPts val="2660"/>
                </a:lnSpc>
                <a:spcBef>
                  <a:spcPct val="0"/>
                </a:spcBef>
              </a:pPr>
            </a:p>
          </p:txBody>
        </p:sp>
      </p:grpSp>
      <p:sp>
        <p:nvSpPr>
          <p:cNvPr id="22" name="TextBox 22"/>
          <p:cNvSpPr txBox="1"/>
          <p:nvPr/>
        </p:nvSpPr>
        <p:spPr>
          <a:xfrm>
            <a:off x="7848600" y="2650490"/>
            <a:ext cx="3086100" cy="560070"/>
          </a:xfrm>
          <a:prstGeom prst="rect">
            <a:avLst/>
          </a:prstGeom>
        </p:spPr>
        <p:txBody>
          <a:bodyPr wrap="square" lIns="0" tIns="0" rIns="0" bIns="0" rtlCol="0" anchor="t">
            <a:spAutoFit/>
          </a:bodyPr>
          <a:lstStyle/>
          <a:p>
            <a:pPr algn="ctr">
              <a:lnSpc>
                <a:spcPts val="4370"/>
              </a:lnSpc>
            </a:pPr>
            <a:r>
              <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AI vs AI</a:t>
            </a:r>
            <a:endPar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23" name="Group 23"/>
          <p:cNvGrpSpPr/>
          <p:nvPr/>
        </p:nvGrpSpPr>
        <p:grpSpPr>
          <a:xfrm rot="0">
            <a:off x="13487514" y="2704973"/>
            <a:ext cx="3002022" cy="3002022"/>
            <a:chOff x="0" y="0"/>
            <a:chExt cx="812800" cy="812800"/>
          </a:xfrm>
        </p:grpSpPr>
        <p:sp>
          <p:nvSpPr>
            <p:cNvPr id="24" name="Freeform 2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9"/>
              <a:stretch>
                <a:fillRect l="-24976" r="-24976"/>
              </a:stretch>
            </a:blipFill>
          </p:spPr>
        </p:sp>
      </p:grpSp>
      <p:sp>
        <p:nvSpPr>
          <p:cNvPr id="25" name="TextBox 25"/>
          <p:cNvSpPr txBox="1"/>
          <p:nvPr/>
        </p:nvSpPr>
        <p:spPr>
          <a:xfrm>
            <a:off x="12410440" y="7124700"/>
            <a:ext cx="4629785" cy="1464310"/>
          </a:xfrm>
          <a:prstGeom prst="rect">
            <a:avLst/>
          </a:prstGeom>
        </p:spPr>
        <p:txBody>
          <a:bodyPr wrap="square" lIns="0" tIns="0" rIns="0" bIns="0" rtlCol="0" anchor="t">
            <a:spAutoFit/>
          </a:bodyPr>
          <a:lstStyle/>
          <a:p>
            <a:pPr marL="0" lvl="0" indent="0" algn="ctr">
              <a:lnSpc>
                <a:spcPts val="2855"/>
              </a:lnSpc>
              <a:spcBef>
                <a:spcPct val="0"/>
              </a:spcBef>
            </a:pPr>
            <a:r>
              <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See if our AI agent can beat us in fewer steps than other AI agent.</a:t>
            </a: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a:p>
            <a:pPr marL="0" lvl="0" indent="0" algn="ctr">
              <a:lnSpc>
                <a:spcPts val="2855"/>
              </a:lnSpc>
              <a:spcBef>
                <a:spcPct val="0"/>
              </a:spcBef>
            </a:pP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26" name="Group 26"/>
          <p:cNvGrpSpPr/>
          <p:nvPr/>
        </p:nvGrpSpPr>
        <p:grpSpPr>
          <a:xfrm rot="0">
            <a:off x="12087225" y="6308090"/>
            <a:ext cx="5333365" cy="490855"/>
            <a:chOff x="0" y="0"/>
            <a:chExt cx="609880" cy="129331"/>
          </a:xfrm>
        </p:grpSpPr>
        <p:sp>
          <p:nvSpPr>
            <p:cNvPr id="27" name="Freeform 27"/>
            <p:cNvSpPr/>
            <p:nvPr/>
          </p:nvSpPr>
          <p:spPr>
            <a:xfrm>
              <a:off x="0" y="0"/>
              <a:ext cx="609880" cy="129331"/>
            </a:xfrm>
            <a:custGeom>
              <a:avLst/>
              <a:gdLst/>
              <a:ahLst/>
              <a:cxnLst/>
              <a:rect l="l" t="t" r="r" b="b"/>
              <a:pathLst>
                <a:path w="609880" h="129331">
                  <a:moveTo>
                    <a:pt x="64665" y="0"/>
                  </a:moveTo>
                  <a:lnTo>
                    <a:pt x="545214" y="0"/>
                  </a:lnTo>
                  <a:cubicBezTo>
                    <a:pt x="562365" y="0"/>
                    <a:pt x="578812" y="6813"/>
                    <a:pt x="590940" y="18940"/>
                  </a:cubicBezTo>
                  <a:cubicBezTo>
                    <a:pt x="603067" y="31067"/>
                    <a:pt x="609880" y="47515"/>
                    <a:pt x="609880" y="64665"/>
                  </a:cubicBezTo>
                  <a:lnTo>
                    <a:pt x="609880" y="64665"/>
                  </a:lnTo>
                  <a:cubicBezTo>
                    <a:pt x="609880" y="81816"/>
                    <a:pt x="603067" y="98264"/>
                    <a:pt x="590940" y="110391"/>
                  </a:cubicBezTo>
                  <a:cubicBezTo>
                    <a:pt x="578812" y="122518"/>
                    <a:pt x="562365" y="129331"/>
                    <a:pt x="545214" y="129331"/>
                  </a:cubicBezTo>
                  <a:lnTo>
                    <a:pt x="64665" y="129331"/>
                  </a:lnTo>
                  <a:cubicBezTo>
                    <a:pt x="47515" y="129331"/>
                    <a:pt x="31067" y="122518"/>
                    <a:pt x="18940" y="110391"/>
                  </a:cubicBezTo>
                  <a:cubicBezTo>
                    <a:pt x="6813" y="98264"/>
                    <a:pt x="0" y="81816"/>
                    <a:pt x="0" y="64665"/>
                  </a:cubicBezTo>
                  <a:lnTo>
                    <a:pt x="0" y="64665"/>
                  </a:lnTo>
                  <a:cubicBezTo>
                    <a:pt x="0" y="47515"/>
                    <a:pt x="6813" y="31067"/>
                    <a:pt x="18940" y="18940"/>
                  </a:cubicBezTo>
                  <a:cubicBezTo>
                    <a:pt x="31067" y="6813"/>
                    <a:pt x="47515" y="0"/>
                    <a:pt x="64665" y="0"/>
                  </a:cubicBezTo>
                  <a:close/>
                </a:path>
              </a:pathLst>
            </a:custGeom>
            <a:solidFill>
              <a:srgbClr val="5B7396"/>
            </a:solidFill>
          </p:spPr>
        </p:sp>
        <p:sp>
          <p:nvSpPr>
            <p:cNvPr id="28" name="TextBox 28"/>
            <p:cNvSpPr txBox="1"/>
            <p:nvPr/>
          </p:nvSpPr>
          <p:spPr>
            <a:xfrm>
              <a:off x="0" y="-38100"/>
              <a:ext cx="609880" cy="167431"/>
            </a:xfrm>
            <a:prstGeom prst="rect">
              <a:avLst/>
            </a:prstGeom>
          </p:spPr>
          <p:txBody>
            <a:bodyPr lIns="50800" tIns="50800" rIns="50800" bIns="50800" rtlCol="0" anchor="ctr"/>
            <a:lstStyle/>
            <a:p>
              <a:pPr algn="ctr">
                <a:lnSpc>
                  <a:spcPts val="2660"/>
                </a:lnSpc>
                <a:spcBef>
                  <a:spcPct val="0"/>
                </a:spcBef>
              </a:pPr>
            </a:p>
          </p:txBody>
        </p:sp>
      </p:grpSp>
      <p:sp>
        <p:nvSpPr>
          <p:cNvPr id="29" name="TextBox 29"/>
          <p:cNvSpPr txBox="1"/>
          <p:nvPr/>
        </p:nvSpPr>
        <p:spPr>
          <a:xfrm>
            <a:off x="12226290" y="6236335"/>
            <a:ext cx="5062855" cy="560070"/>
          </a:xfrm>
          <a:prstGeom prst="rect">
            <a:avLst/>
          </a:prstGeom>
        </p:spPr>
        <p:txBody>
          <a:bodyPr wrap="square" lIns="0" tIns="0" rIns="0" bIns="0" rtlCol="0" anchor="t">
            <a:spAutoFit/>
          </a:bodyPr>
          <a:lstStyle/>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Fewer steps</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876860" y="571492"/>
            <a:ext cx="8374259" cy="815340"/>
          </a:xfrm>
          <a:prstGeom prst="rect">
            <a:avLst/>
          </a:prstGeom>
        </p:spPr>
        <p:txBody>
          <a:bodyPr lIns="0" tIns="0" rIns="0" bIns="0" rtlCol="0" anchor="t">
            <a:spAutoFit/>
          </a:bodyPr>
          <a:lstStyle/>
          <a:p>
            <a:pPr algn="ctr">
              <a:lnSpc>
                <a:spcPts val="6360"/>
              </a:lnSpc>
            </a:pPr>
            <a:r>
              <a:rPr lang="en-US" altLang="zh-CN" sz="53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Adding more rules</a:t>
            </a:r>
            <a:endParaRPr lang="en-US" sz="5300">
              <a:solidFill>
                <a:srgbClr val="100F0D"/>
              </a:solidFill>
              <a:latin typeface="字由点字倔强黑" panose="00020600040101010101" charset="-122"/>
              <a:ea typeface="字由点字倔强黑" panose="00020600040101010101" charset="-122"/>
              <a:cs typeface="字由点字倔强黑" panose="00020600040101010101" charset="-122"/>
              <a:sym typeface="字由点字倔强黑" panose="00020600040101010101" charset="-122"/>
            </a:endParaRPr>
          </a:p>
        </p:txBody>
      </p:sp>
      <p:grpSp>
        <p:nvGrpSpPr>
          <p:cNvPr id="29" name="Group 9"/>
          <p:cNvGrpSpPr/>
          <p:nvPr>
            <p:custDataLst>
              <p:tags r:id="rId7"/>
            </p:custDataLst>
          </p:nvPr>
        </p:nvGrpSpPr>
        <p:grpSpPr>
          <a:xfrm rot="-10800000">
            <a:off x="9451340" y="4637405"/>
            <a:ext cx="6129655" cy="4406900"/>
            <a:chOff x="0" y="0"/>
            <a:chExt cx="1285346" cy="948276"/>
          </a:xfrm>
        </p:grpSpPr>
        <p:sp>
          <p:nvSpPr>
            <p:cNvPr id="30" name="Freeform 10"/>
            <p:cNvSpPr/>
            <p:nvPr>
              <p:custDataLst>
                <p:tags r:id="rId8"/>
              </p:custDataLst>
            </p:nvPr>
          </p:nvSpPr>
          <p:spPr>
            <a:xfrm>
              <a:off x="0" y="0"/>
              <a:ext cx="1285346" cy="948276"/>
            </a:xfrm>
            <a:custGeom>
              <a:avLst/>
              <a:gdLst/>
              <a:ahLst/>
              <a:cxnLst/>
              <a:rect l="l" t="t" r="r" b="b"/>
              <a:pathLst>
                <a:path w="1285346" h="948276">
                  <a:moveTo>
                    <a:pt x="26523" y="0"/>
                  </a:moveTo>
                  <a:lnTo>
                    <a:pt x="1258823" y="0"/>
                  </a:lnTo>
                  <a:cubicBezTo>
                    <a:pt x="1265857" y="0"/>
                    <a:pt x="1272603" y="2794"/>
                    <a:pt x="1277577" y="7768"/>
                  </a:cubicBezTo>
                  <a:cubicBezTo>
                    <a:pt x="1282552" y="12743"/>
                    <a:pt x="1285346" y="19489"/>
                    <a:pt x="1285346" y="26523"/>
                  </a:cubicBezTo>
                  <a:lnTo>
                    <a:pt x="1285346" y="921753"/>
                  </a:lnTo>
                  <a:cubicBezTo>
                    <a:pt x="1285346" y="928787"/>
                    <a:pt x="1282552" y="935534"/>
                    <a:pt x="1277577" y="940508"/>
                  </a:cubicBezTo>
                  <a:cubicBezTo>
                    <a:pt x="1272603" y="945482"/>
                    <a:pt x="1265857" y="948276"/>
                    <a:pt x="1258823" y="948276"/>
                  </a:cubicBezTo>
                  <a:lnTo>
                    <a:pt x="26523" y="948276"/>
                  </a:lnTo>
                  <a:cubicBezTo>
                    <a:pt x="19489" y="948276"/>
                    <a:pt x="12743" y="945482"/>
                    <a:pt x="7768" y="940508"/>
                  </a:cubicBezTo>
                  <a:cubicBezTo>
                    <a:pt x="2794" y="935534"/>
                    <a:pt x="0" y="928787"/>
                    <a:pt x="0" y="921753"/>
                  </a:cubicBezTo>
                  <a:lnTo>
                    <a:pt x="0" y="26523"/>
                  </a:lnTo>
                  <a:cubicBezTo>
                    <a:pt x="0" y="19489"/>
                    <a:pt x="2794" y="12743"/>
                    <a:pt x="7768" y="7768"/>
                  </a:cubicBezTo>
                  <a:cubicBezTo>
                    <a:pt x="12743" y="2794"/>
                    <a:pt x="19489" y="0"/>
                    <a:pt x="26523" y="0"/>
                  </a:cubicBezTo>
                  <a:close/>
                </a:path>
              </a:pathLst>
            </a:custGeom>
            <a:solidFill>
              <a:srgbClr val="CBDCDE">
                <a:alpha val="31765"/>
              </a:srgbClr>
            </a:solidFill>
            <a:ln cap="rnd">
              <a:noFill/>
              <a:prstDash val="solid"/>
              <a:round/>
            </a:ln>
          </p:spPr>
        </p:sp>
        <p:sp>
          <p:nvSpPr>
            <p:cNvPr id="31" name="TextBox 11"/>
            <p:cNvSpPr txBox="1"/>
            <p:nvPr/>
          </p:nvSpPr>
          <p:spPr>
            <a:xfrm>
              <a:off x="0" y="-28575"/>
              <a:ext cx="1285346" cy="976851"/>
            </a:xfrm>
            <a:prstGeom prst="rect">
              <a:avLst/>
            </a:prstGeom>
          </p:spPr>
          <p:txBody>
            <a:bodyPr lIns="50800" tIns="50800" rIns="50800" bIns="50800" rtlCol="0" anchor="ctr"/>
            <a:p>
              <a:pPr marL="0" lvl="0" indent="0" algn="ctr">
                <a:lnSpc>
                  <a:spcPts val="2660"/>
                </a:lnSpc>
                <a:spcBef>
                  <a:spcPct val="0"/>
                </a:spcBef>
              </a:pPr>
            </a:p>
          </p:txBody>
        </p:sp>
      </p:grpSp>
      <p:grpSp>
        <p:nvGrpSpPr>
          <p:cNvPr id="32" name="Group 12"/>
          <p:cNvGrpSpPr/>
          <p:nvPr>
            <p:custDataLst>
              <p:tags r:id="rId9"/>
            </p:custDataLst>
          </p:nvPr>
        </p:nvGrpSpPr>
        <p:grpSpPr>
          <a:xfrm rot="-10800000">
            <a:off x="9449048" y="3807988"/>
            <a:ext cx="6129713" cy="676706"/>
            <a:chOff x="0" y="0"/>
            <a:chExt cx="1285346" cy="141899"/>
          </a:xfrm>
        </p:grpSpPr>
        <p:sp>
          <p:nvSpPr>
            <p:cNvPr id="33" name="Freeform 13"/>
            <p:cNvSpPr/>
            <p:nvPr>
              <p:custDataLst>
                <p:tags r:id="rId10"/>
              </p:custDataLst>
            </p:nvPr>
          </p:nvSpPr>
          <p:spPr>
            <a:xfrm>
              <a:off x="0" y="0"/>
              <a:ext cx="1285346" cy="141899"/>
            </a:xfrm>
            <a:custGeom>
              <a:avLst/>
              <a:gdLst/>
              <a:ahLst/>
              <a:cxnLst/>
              <a:rect l="l" t="t" r="r" b="b"/>
              <a:pathLst>
                <a:path w="1285346" h="141899">
                  <a:moveTo>
                    <a:pt x="16419" y="0"/>
                  </a:moveTo>
                  <a:lnTo>
                    <a:pt x="1268927" y="0"/>
                  </a:lnTo>
                  <a:cubicBezTo>
                    <a:pt x="1273281" y="0"/>
                    <a:pt x="1277458" y="1730"/>
                    <a:pt x="1280537" y="4809"/>
                  </a:cubicBezTo>
                  <a:cubicBezTo>
                    <a:pt x="1283616" y="7888"/>
                    <a:pt x="1285346" y="12065"/>
                    <a:pt x="1285346" y="16419"/>
                  </a:cubicBezTo>
                  <a:lnTo>
                    <a:pt x="1285346" y="125480"/>
                  </a:lnTo>
                  <a:cubicBezTo>
                    <a:pt x="1285346" y="129835"/>
                    <a:pt x="1283616" y="134011"/>
                    <a:pt x="1280537" y="137090"/>
                  </a:cubicBezTo>
                  <a:cubicBezTo>
                    <a:pt x="1277458" y="140169"/>
                    <a:pt x="1273281" y="141899"/>
                    <a:pt x="1268927" y="141899"/>
                  </a:cubicBezTo>
                  <a:lnTo>
                    <a:pt x="16419" y="141899"/>
                  </a:lnTo>
                  <a:cubicBezTo>
                    <a:pt x="12065" y="141899"/>
                    <a:pt x="7888" y="140169"/>
                    <a:pt x="4809" y="137090"/>
                  </a:cubicBezTo>
                  <a:cubicBezTo>
                    <a:pt x="1730" y="134011"/>
                    <a:pt x="0" y="129835"/>
                    <a:pt x="0" y="125480"/>
                  </a:cubicBezTo>
                  <a:lnTo>
                    <a:pt x="0" y="16419"/>
                  </a:lnTo>
                  <a:cubicBezTo>
                    <a:pt x="0" y="12065"/>
                    <a:pt x="1730" y="7888"/>
                    <a:pt x="4809" y="4809"/>
                  </a:cubicBezTo>
                  <a:cubicBezTo>
                    <a:pt x="7888" y="1730"/>
                    <a:pt x="12065" y="0"/>
                    <a:pt x="16419" y="0"/>
                  </a:cubicBezTo>
                  <a:close/>
                </a:path>
              </a:pathLst>
            </a:custGeom>
            <a:solidFill>
              <a:srgbClr val="CBDCDE"/>
            </a:solidFill>
          </p:spPr>
        </p:sp>
        <p:sp>
          <p:nvSpPr>
            <p:cNvPr id="34" name="TextBox 14"/>
            <p:cNvSpPr txBox="1"/>
            <p:nvPr/>
          </p:nvSpPr>
          <p:spPr>
            <a:xfrm>
              <a:off x="0" y="-57150"/>
              <a:ext cx="1285346" cy="199049"/>
            </a:xfrm>
            <a:prstGeom prst="rect">
              <a:avLst/>
            </a:prstGeom>
          </p:spPr>
          <p:txBody>
            <a:bodyPr lIns="50800" tIns="50800" rIns="50800" bIns="50800" rtlCol="0" anchor="ctr"/>
            <a:p>
              <a:pPr algn="ctr">
                <a:lnSpc>
                  <a:spcPts val="3105"/>
                </a:lnSpc>
              </a:pPr>
              <a:endParaRPr sz="2400">
                <a:solidFill>
                  <a:srgbClr val="FF0000"/>
                </a:solidFill>
              </a:endParaRPr>
            </a:p>
          </p:txBody>
        </p:sp>
      </p:grpSp>
      <p:grpSp>
        <p:nvGrpSpPr>
          <p:cNvPr id="35" name="Group 15"/>
          <p:cNvGrpSpPr/>
          <p:nvPr>
            <p:custDataLst>
              <p:tags r:id="rId11"/>
            </p:custDataLst>
          </p:nvPr>
        </p:nvGrpSpPr>
        <p:grpSpPr>
          <a:xfrm rot="-10800000">
            <a:off x="1600200" y="4612005"/>
            <a:ext cx="6129655" cy="4307205"/>
            <a:chOff x="0" y="0"/>
            <a:chExt cx="1285346" cy="948276"/>
          </a:xfrm>
        </p:grpSpPr>
        <p:sp>
          <p:nvSpPr>
            <p:cNvPr id="36" name="Freeform 16"/>
            <p:cNvSpPr/>
            <p:nvPr>
              <p:custDataLst>
                <p:tags r:id="rId12"/>
              </p:custDataLst>
            </p:nvPr>
          </p:nvSpPr>
          <p:spPr>
            <a:xfrm>
              <a:off x="0" y="0"/>
              <a:ext cx="1285346" cy="948276"/>
            </a:xfrm>
            <a:custGeom>
              <a:avLst/>
              <a:gdLst/>
              <a:ahLst/>
              <a:cxnLst/>
              <a:rect l="l" t="t" r="r" b="b"/>
              <a:pathLst>
                <a:path w="1285346" h="948276">
                  <a:moveTo>
                    <a:pt x="26523" y="0"/>
                  </a:moveTo>
                  <a:lnTo>
                    <a:pt x="1258823" y="0"/>
                  </a:lnTo>
                  <a:cubicBezTo>
                    <a:pt x="1265857" y="0"/>
                    <a:pt x="1272603" y="2794"/>
                    <a:pt x="1277577" y="7768"/>
                  </a:cubicBezTo>
                  <a:cubicBezTo>
                    <a:pt x="1282552" y="12743"/>
                    <a:pt x="1285346" y="19489"/>
                    <a:pt x="1285346" y="26523"/>
                  </a:cubicBezTo>
                  <a:lnTo>
                    <a:pt x="1285346" y="921753"/>
                  </a:lnTo>
                  <a:cubicBezTo>
                    <a:pt x="1285346" y="928787"/>
                    <a:pt x="1282552" y="935534"/>
                    <a:pt x="1277577" y="940508"/>
                  </a:cubicBezTo>
                  <a:cubicBezTo>
                    <a:pt x="1272603" y="945482"/>
                    <a:pt x="1265857" y="948276"/>
                    <a:pt x="1258823" y="948276"/>
                  </a:cubicBezTo>
                  <a:lnTo>
                    <a:pt x="26523" y="948276"/>
                  </a:lnTo>
                  <a:cubicBezTo>
                    <a:pt x="19489" y="948276"/>
                    <a:pt x="12743" y="945482"/>
                    <a:pt x="7768" y="940508"/>
                  </a:cubicBezTo>
                  <a:cubicBezTo>
                    <a:pt x="2794" y="935534"/>
                    <a:pt x="0" y="928787"/>
                    <a:pt x="0" y="921753"/>
                  </a:cubicBezTo>
                  <a:lnTo>
                    <a:pt x="0" y="26523"/>
                  </a:lnTo>
                  <a:cubicBezTo>
                    <a:pt x="0" y="19489"/>
                    <a:pt x="2794" y="12743"/>
                    <a:pt x="7768" y="7768"/>
                  </a:cubicBezTo>
                  <a:cubicBezTo>
                    <a:pt x="12743" y="2794"/>
                    <a:pt x="19489" y="0"/>
                    <a:pt x="26523" y="0"/>
                  </a:cubicBezTo>
                  <a:close/>
                </a:path>
              </a:pathLst>
            </a:custGeom>
            <a:solidFill>
              <a:srgbClr val="B3C2D8">
                <a:alpha val="31765"/>
              </a:srgbClr>
            </a:solidFill>
            <a:ln cap="rnd">
              <a:noFill/>
              <a:prstDash val="solid"/>
              <a:round/>
            </a:ln>
          </p:spPr>
        </p:sp>
        <p:sp>
          <p:nvSpPr>
            <p:cNvPr id="37" name="TextBox 17"/>
            <p:cNvSpPr txBox="1"/>
            <p:nvPr/>
          </p:nvSpPr>
          <p:spPr>
            <a:xfrm>
              <a:off x="0" y="-28575"/>
              <a:ext cx="1285346" cy="976851"/>
            </a:xfrm>
            <a:prstGeom prst="rect">
              <a:avLst/>
            </a:prstGeom>
          </p:spPr>
          <p:txBody>
            <a:bodyPr lIns="50800" tIns="50800" rIns="50800" bIns="50800" rtlCol="0" anchor="ctr"/>
            <a:p>
              <a:pPr marL="0" lvl="0" indent="0" algn="ctr">
                <a:lnSpc>
                  <a:spcPts val="2660"/>
                </a:lnSpc>
                <a:spcBef>
                  <a:spcPct val="0"/>
                </a:spcBef>
              </a:pPr>
            </a:p>
          </p:txBody>
        </p:sp>
      </p:grpSp>
      <p:grpSp>
        <p:nvGrpSpPr>
          <p:cNvPr id="38" name="Group 18"/>
          <p:cNvGrpSpPr/>
          <p:nvPr>
            <p:custDataLst>
              <p:tags r:id="rId13"/>
            </p:custDataLst>
          </p:nvPr>
        </p:nvGrpSpPr>
        <p:grpSpPr>
          <a:xfrm rot="-10800000">
            <a:off x="1599894" y="3807988"/>
            <a:ext cx="6129713" cy="676706"/>
            <a:chOff x="0" y="0"/>
            <a:chExt cx="1285346" cy="141899"/>
          </a:xfrm>
        </p:grpSpPr>
        <p:sp>
          <p:nvSpPr>
            <p:cNvPr id="39" name="Freeform 19"/>
            <p:cNvSpPr/>
            <p:nvPr>
              <p:custDataLst>
                <p:tags r:id="rId14"/>
              </p:custDataLst>
            </p:nvPr>
          </p:nvSpPr>
          <p:spPr>
            <a:xfrm>
              <a:off x="0" y="0"/>
              <a:ext cx="1285346" cy="141899"/>
            </a:xfrm>
            <a:custGeom>
              <a:avLst/>
              <a:gdLst/>
              <a:ahLst/>
              <a:cxnLst/>
              <a:rect l="l" t="t" r="r" b="b"/>
              <a:pathLst>
                <a:path w="1285346" h="141899">
                  <a:moveTo>
                    <a:pt x="16419" y="0"/>
                  </a:moveTo>
                  <a:lnTo>
                    <a:pt x="1268927" y="0"/>
                  </a:lnTo>
                  <a:cubicBezTo>
                    <a:pt x="1273281" y="0"/>
                    <a:pt x="1277458" y="1730"/>
                    <a:pt x="1280537" y="4809"/>
                  </a:cubicBezTo>
                  <a:cubicBezTo>
                    <a:pt x="1283616" y="7888"/>
                    <a:pt x="1285346" y="12065"/>
                    <a:pt x="1285346" y="16419"/>
                  </a:cubicBezTo>
                  <a:lnTo>
                    <a:pt x="1285346" y="125480"/>
                  </a:lnTo>
                  <a:cubicBezTo>
                    <a:pt x="1285346" y="129835"/>
                    <a:pt x="1283616" y="134011"/>
                    <a:pt x="1280537" y="137090"/>
                  </a:cubicBezTo>
                  <a:cubicBezTo>
                    <a:pt x="1277458" y="140169"/>
                    <a:pt x="1273281" y="141899"/>
                    <a:pt x="1268927" y="141899"/>
                  </a:cubicBezTo>
                  <a:lnTo>
                    <a:pt x="16419" y="141899"/>
                  </a:lnTo>
                  <a:cubicBezTo>
                    <a:pt x="12065" y="141899"/>
                    <a:pt x="7888" y="140169"/>
                    <a:pt x="4809" y="137090"/>
                  </a:cubicBezTo>
                  <a:cubicBezTo>
                    <a:pt x="1730" y="134011"/>
                    <a:pt x="0" y="129835"/>
                    <a:pt x="0" y="125480"/>
                  </a:cubicBezTo>
                  <a:lnTo>
                    <a:pt x="0" y="16419"/>
                  </a:lnTo>
                  <a:cubicBezTo>
                    <a:pt x="0" y="12065"/>
                    <a:pt x="1730" y="7888"/>
                    <a:pt x="4809" y="4809"/>
                  </a:cubicBezTo>
                  <a:cubicBezTo>
                    <a:pt x="7888" y="1730"/>
                    <a:pt x="12065" y="0"/>
                    <a:pt x="16419" y="0"/>
                  </a:cubicBezTo>
                  <a:close/>
                </a:path>
              </a:pathLst>
            </a:custGeom>
            <a:solidFill>
              <a:srgbClr val="5B7396"/>
            </a:solidFill>
            <a:ln cap="sq">
              <a:noFill/>
              <a:prstDash val="solid"/>
              <a:miter/>
            </a:ln>
          </p:spPr>
        </p:sp>
        <p:sp>
          <p:nvSpPr>
            <p:cNvPr id="40" name="TextBox 20"/>
            <p:cNvSpPr txBox="1"/>
            <p:nvPr/>
          </p:nvSpPr>
          <p:spPr>
            <a:xfrm>
              <a:off x="0" y="-57150"/>
              <a:ext cx="1285346" cy="199049"/>
            </a:xfrm>
            <a:prstGeom prst="rect">
              <a:avLst/>
            </a:prstGeom>
          </p:spPr>
          <p:txBody>
            <a:bodyPr lIns="50800" tIns="50800" rIns="50800" bIns="50800" rtlCol="0" anchor="ctr"/>
            <a:p>
              <a:pPr marL="0" lvl="0" indent="0" algn="ctr">
                <a:lnSpc>
                  <a:spcPts val="3105"/>
                </a:lnSpc>
                <a:spcBef>
                  <a:spcPct val="0"/>
                </a:spcBef>
              </a:pPr>
            </a:p>
          </p:txBody>
        </p:sp>
      </p:grpSp>
      <p:sp>
        <p:nvSpPr>
          <p:cNvPr id="44" name="TextBox 24"/>
          <p:cNvSpPr txBox="1"/>
          <p:nvPr>
            <p:custDataLst>
              <p:tags r:id="rId15"/>
            </p:custDataLst>
          </p:nvPr>
        </p:nvSpPr>
        <p:spPr>
          <a:xfrm>
            <a:off x="10899342" y="3800139"/>
            <a:ext cx="3259605" cy="560070"/>
          </a:xfrm>
          <a:prstGeom prst="rect">
            <a:avLst/>
          </a:prstGeom>
        </p:spPr>
        <p:txBody>
          <a:bodyPr lIns="0" tIns="0" rIns="0" bIns="0" rtlCol="0" anchor="t">
            <a:spAutoFit/>
          </a:bodyPr>
          <a:p>
            <a:pPr algn="ctr">
              <a:lnSpc>
                <a:spcPts val="4370"/>
              </a:lnSpc>
            </a:pPr>
            <a:r>
              <a:rPr lang="en-US" altLang="zh-CN" sz="32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Team combat</a:t>
            </a:r>
            <a:endParaRPr lang="en-US" altLang="zh-CN" sz="32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45" name="TextBox 25"/>
          <p:cNvSpPr txBox="1"/>
          <p:nvPr>
            <p:custDataLst>
              <p:tags r:id="rId16"/>
            </p:custDataLst>
          </p:nvPr>
        </p:nvSpPr>
        <p:spPr>
          <a:xfrm>
            <a:off x="9829800" y="4811395"/>
            <a:ext cx="5340350" cy="3877945"/>
          </a:xfrm>
          <a:prstGeom prst="rect">
            <a:avLst/>
          </a:prstGeom>
        </p:spPr>
        <p:txBody>
          <a:bodyPr wrap="square" lIns="0" tIns="0" rIns="0" bIns="0" rtlCol="0" anchor="t">
            <a:spAutoFit/>
          </a:bodyPr>
          <a:p>
            <a:pPr algn="just">
              <a:lnSpc>
                <a:spcPct val="100000"/>
              </a:lnSpc>
            </a:pPr>
            <a:r>
              <a:rPr lang="en-US" altLang="zh-CN" sz="3600">
                <a:solidFill>
                  <a:srgbClr val="1E1E1E"/>
                </a:solidFill>
                <a:ea typeface="思源黑体 2" panose="020B0500000000000000" charset="-122"/>
                <a:cs typeface="+mn-lt"/>
                <a:sym typeface="思源黑体 2" panose="020B0500000000000000" charset="-122"/>
              </a:rPr>
              <a:t>Let 4 agents participate in the game and each 2 of them can be viewed as a team. The final score is the sum of scores of each member, and the team with higher score wins.</a:t>
            </a:r>
            <a:endParaRPr lang="en-US" altLang="zh-CN" sz="3600">
              <a:solidFill>
                <a:srgbClr val="1E1E1E"/>
              </a:solidFill>
              <a:ea typeface="思源黑体 2" panose="020B0500000000000000" charset="-122"/>
              <a:cs typeface="+mn-lt"/>
              <a:sym typeface="思源黑体 2" panose="020B0500000000000000" charset="-122"/>
            </a:endParaRPr>
          </a:p>
        </p:txBody>
      </p:sp>
      <p:sp>
        <p:nvSpPr>
          <p:cNvPr id="46" name="TextBox 26"/>
          <p:cNvSpPr txBox="1"/>
          <p:nvPr>
            <p:custDataLst>
              <p:tags r:id="rId17"/>
            </p:custDataLst>
          </p:nvPr>
        </p:nvSpPr>
        <p:spPr>
          <a:xfrm>
            <a:off x="1360170" y="3844290"/>
            <a:ext cx="6630670" cy="560070"/>
          </a:xfrm>
          <a:prstGeom prst="rect">
            <a:avLst/>
          </a:prstGeom>
        </p:spPr>
        <p:txBody>
          <a:bodyPr wrap="square" lIns="0" tIns="0" rIns="0" bIns="0" rtlCol="0" anchor="t">
            <a:spAutoFit/>
          </a:bodyPr>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Calculate connected components</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47" name="TextBox 27"/>
          <p:cNvSpPr txBox="1"/>
          <p:nvPr>
            <p:custDataLst>
              <p:tags r:id="rId18"/>
            </p:custDataLst>
          </p:nvPr>
        </p:nvSpPr>
        <p:spPr>
          <a:xfrm>
            <a:off x="2209800" y="4757420"/>
            <a:ext cx="4977765" cy="3891915"/>
          </a:xfrm>
          <a:prstGeom prst="rect">
            <a:avLst/>
          </a:prstGeom>
        </p:spPr>
        <p:txBody>
          <a:bodyPr lIns="0" tIns="0" rIns="0" bIns="0" rtlCol="0" anchor="t">
            <a:noAutofit/>
          </a:bodyPr>
          <a:p>
            <a:pPr algn="l">
              <a:lnSpc>
                <a:spcPct val="100000"/>
              </a:lnSpc>
            </a:pPr>
            <a:r>
              <a:rPr lang="en-US" altLang="zh-CN" sz="3600">
                <a:solidFill>
                  <a:srgbClr val="1E1E1E"/>
                </a:solidFill>
                <a:ea typeface="思源黑体 2" panose="020B0500000000000000" charset="-122"/>
                <a:cs typeface="+mn-lt"/>
                <a:sym typeface="思源黑体 2" panose="020B0500000000000000" charset="-122"/>
              </a:rPr>
              <a:t>Instead of only judging on whether there is a connect four, we can count other connected components, such as ConnectThree , and re-evaluate the outcomes.</a:t>
            </a:r>
            <a:endParaRPr lang="en-US" altLang="zh-CN" sz="3600">
              <a:solidFill>
                <a:srgbClr val="1E1E1E"/>
              </a:solidFill>
              <a:ea typeface="思源黑体 2" panose="020B0500000000000000" charset="-122"/>
              <a:cs typeface="+mn-lt"/>
              <a:sym typeface="思源黑体 2" panose="020B0500000000000000" charset="-122"/>
            </a:endParaRPr>
          </a:p>
        </p:txBody>
      </p:sp>
      <p:sp>
        <p:nvSpPr>
          <p:cNvPr id="28" name="文本框 27"/>
          <p:cNvSpPr txBox="1"/>
          <p:nvPr/>
        </p:nvSpPr>
        <p:spPr>
          <a:xfrm>
            <a:off x="2438400" y="1790700"/>
            <a:ext cx="12814935" cy="1383665"/>
          </a:xfrm>
          <a:prstGeom prst="rect">
            <a:avLst/>
          </a:prstGeom>
          <a:noFill/>
        </p:spPr>
        <p:txBody>
          <a:bodyPr wrap="square" rtlCol="0">
            <a:spAutoFit/>
          </a:bodyPr>
          <a:p>
            <a:pPr>
              <a:lnSpc>
                <a:spcPct val="100000"/>
              </a:lnSpc>
            </a:pPr>
            <a:r>
              <a:rPr lang="en-US" altLang="zh-CN" sz="2800"/>
              <a:t>According to some existing experiments on the ConnectFour game, there exists some strategy that will definitely if the board is small, while it’s easy to draw if the board is large,  which is not fit for training AI. </a:t>
            </a:r>
            <a:endParaRPr lang="en-US" altLang="zh-CN" sz="2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696303" y="2060677"/>
            <a:ext cx="2836973" cy="835731"/>
            <a:chOff x="0" y="0"/>
            <a:chExt cx="1379566" cy="406400"/>
          </a:xfrm>
        </p:grpSpPr>
        <p:sp>
          <p:nvSpPr>
            <p:cNvPr id="9" name="Freeform 9"/>
            <p:cNvSpPr/>
            <p:nvPr/>
          </p:nvSpPr>
          <p:spPr>
            <a:xfrm>
              <a:off x="0" y="0"/>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sp>
        <p:sp>
          <p:nvSpPr>
            <p:cNvPr id="10" name="TextBox 10"/>
            <p:cNvSpPr txBox="1"/>
            <p:nvPr/>
          </p:nvSpPr>
          <p:spPr>
            <a:xfrm>
              <a:off x="0" y="-57150"/>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930343" y="2171756"/>
            <a:ext cx="2427315" cy="558165"/>
          </a:xfrm>
          <a:prstGeom prst="rect">
            <a:avLst/>
          </a:prstGeom>
        </p:spPr>
        <p:txBody>
          <a:bodyPr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a:t>
            </a: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four</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3124200" y="3744595"/>
            <a:ext cx="12626975" cy="1370330"/>
          </a:xfrm>
          <a:prstGeom prst="rect">
            <a:avLst/>
          </a:prstGeom>
        </p:spPr>
        <p:txBody>
          <a:bodyPr wrap="square" lIns="0" tIns="0" rIns="0" bIns="0" rtlCol="0" anchor="t">
            <a:spAutoFit/>
          </a:bodyPr>
          <a:lstStyle/>
          <a:p>
            <a:pPr marL="0" lvl="0" indent="0" algn="ctr">
              <a:lnSpc>
                <a:spcPts val="10690"/>
              </a:lnSpc>
              <a:spcBef>
                <a:spcPct val="0"/>
              </a:spcBef>
            </a:pPr>
            <a:r>
              <a:rPr lang="en-US" altLang="zh-CN" sz="72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 Core Project Contributions</a:t>
            </a:r>
            <a:endParaRPr lang="en-US" altLang="zh-CN" sz="72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9"/>
          <p:cNvGrpSpPr/>
          <p:nvPr/>
        </p:nvGrpSpPr>
        <p:grpSpPr>
          <a:xfrm rot="0">
            <a:off x="0" y="2476435"/>
            <a:ext cx="10212336" cy="5829913"/>
            <a:chOff x="0" y="0"/>
            <a:chExt cx="51489424" cy="29393752"/>
          </a:xfrm>
        </p:grpSpPr>
        <p:sp>
          <p:nvSpPr>
            <p:cNvPr id="10" name="Freeform 10"/>
            <p:cNvSpPr/>
            <p:nvPr/>
          </p:nvSpPr>
          <p:spPr>
            <a:xfrm>
              <a:off x="0" y="0"/>
              <a:ext cx="51489437" cy="29393744"/>
            </a:xfrm>
            <a:custGeom>
              <a:avLst/>
              <a:gdLst/>
              <a:ahLst/>
              <a:cxnLst/>
              <a:rect l="l" t="t" r="r" b="b"/>
              <a:pathLst>
                <a:path w="51489437" h="29393744">
                  <a:moveTo>
                    <a:pt x="0" y="0"/>
                  </a:moveTo>
                  <a:lnTo>
                    <a:pt x="51489437" y="0"/>
                  </a:lnTo>
                  <a:lnTo>
                    <a:pt x="51489437" y="29393744"/>
                  </a:lnTo>
                  <a:lnTo>
                    <a:pt x="0" y="29393744"/>
                  </a:lnTo>
                </a:path>
              </a:pathLst>
            </a:custGeom>
            <a:blipFill>
              <a:blip r:embed="rId1"/>
              <a:stretch>
                <a:fillRect l="-706" r="-706"/>
              </a:stretch>
            </a:blipFill>
          </p:spPr>
        </p:sp>
      </p:grpSp>
      <p:grpSp>
        <p:nvGrpSpPr>
          <p:cNvPr id="11" name="Group 11"/>
          <p:cNvGrpSpPr/>
          <p:nvPr/>
        </p:nvGrpSpPr>
        <p:grpSpPr>
          <a:xfrm rot="0">
            <a:off x="8845550" y="3162300"/>
            <a:ext cx="8713470" cy="4380230"/>
            <a:chOff x="-174573" y="-427807"/>
            <a:chExt cx="2848990" cy="2397542"/>
          </a:xfrm>
        </p:grpSpPr>
        <p:sp>
          <p:nvSpPr>
            <p:cNvPr id="12" name="Freeform 12"/>
            <p:cNvSpPr/>
            <p:nvPr/>
          </p:nvSpPr>
          <p:spPr>
            <a:xfrm>
              <a:off x="-174573" y="-427807"/>
              <a:ext cx="2848990" cy="2397542"/>
            </a:xfrm>
            <a:custGeom>
              <a:avLst/>
              <a:gdLst/>
              <a:ahLst/>
              <a:cxnLst/>
              <a:rect l="l" t="t" r="r" b="b"/>
              <a:pathLst>
                <a:path w="2674417" h="1137852">
                  <a:moveTo>
                    <a:pt x="0" y="0"/>
                  </a:moveTo>
                  <a:lnTo>
                    <a:pt x="2674417" y="0"/>
                  </a:lnTo>
                  <a:lnTo>
                    <a:pt x="2674417" y="1137852"/>
                  </a:lnTo>
                  <a:lnTo>
                    <a:pt x="0" y="1137852"/>
                  </a:lnTo>
                  <a:close/>
                </a:path>
              </a:pathLst>
            </a:custGeom>
            <a:solidFill>
              <a:srgbClr val="5B7396"/>
            </a:solidFill>
            <a:ln cap="sq">
              <a:noFill/>
              <a:prstDash val="solid"/>
              <a:miter/>
            </a:ln>
          </p:spPr>
          <p:txBody>
            <a:bodyPr/>
            <a:p>
              <a:endParaRPr lang="zh-CN" altLang="en-US"/>
            </a:p>
          </p:txBody>
        </p:sp>
        <p:sp>
          <p:nvSpPr>
            <p:cNvPr id="13" name="TextBox 13"/>
            <p:cNvSpPr txBox="1"/>
            <p:nvPr/>
          </p:nvSpPr>
          <p:spPr>
            <a:xfrm>
              <a:off x="0" y="-207015"/>
              <a:ext cx="2674417" cy="1175952"/>
            </a:xfrm>
            <a:prstGeom prst="rect">
              <a:avLst/>
            </a:prstGeom>
          </p:spPr>
          <p:txBody>
            <a:bodyPr lIns="50800" tIns="50800" rIns="50800" bIns="50800" rtlCol="0" anchor="ctr"/>
            <a:lstStyle/>
            <a:p>
              <a:pPr marL="0" lvl="0" indent="0" algn="ctr">
                <a:lnSpc>
                  <a:spcPts val="2660"/>
                </a:lnSpc>
                <a:spcBef>
                  <a:spcPct val="0"/>
                </a:spcBef>
              </a:pPr>
            </a:p>
          </p:txBody>
        </p:sp>
      </p:grpSp>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4343400" y="869315"/>
            <a:ext cx="11918315" cy="815340"/>
          </a:xfrm>
          <a:prstGeom prst="rect">
            <a:avLst/>
          </a:prstGeom>
        </p:spPr>
        <p:txBody>
          <a:bodyPr wrap="square" lIns="0" tIns="0" rIns="0" bIns="0" rtlCol="0" anchor="t">
            <a:spAutoFit/>
          </a:bodyPr>
          <a:lstStyle/>
          <a:p>
            <a:pPr algn="ctr">
              <a:lnSpc>
                <a:spcPts val="6360"/>
              </a:lnSpc>
            </a:pPr>
            <a:r>
              <a:rPr lang="en-US" altLang="zh-CN" sz="6600">
                <a:solidFill>
                  <a:srgbClr val="100F0D"/>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Core Project Contributions</a:t>
            </a:r>
            <a:endParaRPr lang="en-US" altLang="zh-CN" sz="6600">
              <a:solidFill>
                <a:srgbClr val="100F0D"/>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
        <p:nvSpPr>
          <p:cNvPr id="14" name="TextBox 14"/>
          <p:cNvSpPr txBox="1"/>
          <p:nvPr/>
        </p:nvSpPr>
        <p:spPr>
          <a:xfrm>
            <a:off x="9067800" y="3390900"/>
            <a:ext cx="8119110" cy="3524885"/>
          </a:xfrm>
          <a:prstGeom prst="rect">
            <a:avLst/>
          </a:prstGeom>
        </p:spPr>
        <p:txBody>
          <a:bodyPr lIns="0" tIns="0" rIns="0" bIns="0" rtlCol="0" anchor="t">
            <a:noAutofit/>
          </a:bodyPr>
          <a:lstStyle/>
          <a:p>
            <a:pPr algn="just">
              <a:lnSpc>
                <a:spcPct val="100000"/>
              </a:lnSpc>
            </a:pPr>
            <a:r>
              <a:rPr lang="en-US" altLang="zh-CN" sz="3200">
                <a:solidFill>
                  <a:schemeClr val="bg1"/>
                </a:solidFill>
                <a:ea typeface="思源黑体 2" panose="020B0500000000000000" charset="-122"/>
                <a:cs typeface="+mn-lt"/>
                <a:sym typeface="思源黑体 2" panose="020B0500000000000000" charset="-122"/>
              </a:rPr>
              <a:t> The existing AI algorithm is mainly minimax algorithm focusing on the 6 * 7 board game, which has already trained out a literally smartest AI, While this may not be as efficient when facing a larger game board. Our project tries to find out whether other methods can achieve an unexpected outcomes in a larger game board with different rules and more players.</a:t>
            </a:r>
            <a:endParaRPr lang="en-US" altLang="zh-CN" sz="3200">
              <a:solidFill>
                <a:schemeClr val="bg1"/>
              </a:solidFill>
              <a:ea typeface="思源黑体 2" panose="020B0500000000000000" charset="-122"/>
              <a:cs typeface="+mn-lt"/>
              <a:sym typeface="思源黑体 2" panose="020B0500000000000000" charset="-122"/>
            </a:endParaRPr>
          </a:p>
          <a:p>
            <a:pPr algn="just">
              <a:lnSpc>
                <a:spcPct val="100000"/>
              </a:lnSpc>
            </a:pPr>
            <a:endParaRPr lang="en-US" altLang="zh-CN" sz="3200">
              <a:solidFill>
                <a:schemeClr val="bg1"/>
              </a:solidFill>
              <a:ea typeface="思源黑体 2" panose="020B0500000000000000" charset="-122"/>
              <a:cs typeface="+mn-lt"/>
              <a:sym typeface="思源黑体 2" panose="020B0500000000000000" charset="-122"/>
            </a:endParaRPr>
          </a:p>
          <a:p>
            <a:pPr algn="just">
              <a:lnSpc>
                <a:spcPts val="2855"/>
              </a:lnSpc>
            </a:pPr>
            <a:endParaRPr lang="en-US" altLang="zh-CN" sz="3200">
              <a:solidFill>
                <a:schemeClr val="bg1"/>
              </a:solidFill>
              <a:ea typeface="思源黑体 2" panose="020B0500000000000000" charset="-122"/>
              <a:cs typeface="+mn-lt"/>
              <a:sym typeface="思源黑体 2" panose="020B0500000000000000"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7745252" y="484231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9730021" y="647409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0">
            <a:off x="1565391" y="6519718"/>
            <a:ext cx="3366158" cy="630807"/>
            <a:chOff x="0" y="0"/>
            <a:chExt cx="916223" cy="171697"/>
          </a:xfrm>
        </p:grpSpPr>
        <p:sp>
          <p:nvSpPr>
            <p:cNvPr id="5" name="Freeform 5"/>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5B7396"/>
            </a:solidFill>
          </p:spPr>
        </p:sp>
        <p:sp>
          <p:nvSpPr>
            <p:cNvPr id="6" name="TextBox 6"/>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7" name="Freeform 7"/>
          <p:cNvSpPr/>
          <p:nvPr/>
        </p:nvSpPr>
        <p:spPr>
          <a:xfrm>
            <a:off x="1880431"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5162608" y="6519718"/>
            <a:ext cx="3366158" cy="630807"/>
            <a:chOff x="0" y="0"/>
            <a:chExt cx="916223" cy="171697"/>
          </a:xfrm>
        </p:grpSpPr>
        <p:sp>
          <p:nvSpPr>
            <p:cNvPr id="9" name="Freeform 9"/>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000000">
                <a:alpha val="0"/>
              </a:srgbClr>
            </a:solidFill>
            <a:ln w="19050" cap="rnd">
              <a:solidFill>
                <a:srgbClr val="5B7396"/>
              </a:solidFill>
              <a:prstDash val="solid"/>
              <a:round/>
            </a:ln>
          </p:spPr>
        </p:sp>
        <p:sp>
          <p:nvSpPr>
            <p:cNvPr id="10" name="TextBox 10"/>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11" name="Freeform 11"/>
          <p:cNvSpPr/>
          <p:nvPr/>
        </p:nvSpPr>
        <p:spPr>
          <a:xfrm>
            <a:off x="5477648"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2" name="TextBox 12"/>
          <p:cNvSpPr txBox="1"/>
          <p:nvPr/>
        </p:nvSpPr>
        <p:spPr>
          <a:xfrm>
            <a:off x="1828800" y="3771900"/>
            <a:ext cx="16993870" cy="1816735"/>
          </a:xfrm>
          <a:prstGeom prst="rect">
            <a:avLst/>
          </a:prstGeom>
        </p:spPr>
        <p:txBody>
          <a:bodyPr wrap="square" lIns="0" tIns="0" rIns="0" bIns="0" rtlCol="0" anchor="t">
            <a:spAutoFit/>
          </a:bodyPr>
          <a:lstStyle/>
          <a:p>
            <a:pPr algn="l">
              <a:lnSpc>
                <a:spcPts val="14170"/>
              </a:lnSpc>
            </a:pPr>
            <a:r>
              <a:rPr lang="en-US" sz="10195">
                <a:solidFill>
                  <a:srgbClr val="1E1E1E"/>
                </a:solidFill>
                <a:latin typeface="+mj-lt"/>
                <a:ea typeface="UD Digi Kyokasho N-B" panose="02020700000000000000" charset="-128"/>
                <a:cs typeface="+mj-lt"/>
                <a:sym typeface="字由点字倔强黑" panose="00020600040101010101" charset="-122"/>
              </a:rPr>
              <a:t>QUESTION &amp; ANSWER</a:t>
            </a:r>
            <a:endParaRPr lang="en-US" sz="10195">
              <a:solidFill>
                <a:srgbClr val="1E1E1E"/>
              </a:solidFill>
              <a:latin typeface="+mj-lt"/>
              <a:ea typeface="UD Digi Kyokasho N-B" panose="02020700000000000000" charset="-128"/>
              <a:cs typeface="+mj-lt"/>
              <a:sym typeface="字由点字倔强黑" panose="00020600040101010101" charset="-122"/>
            </a:endParaRPr>
          </a:p>
        </p:txBody>
      </p:sp>
      <p:sp>
        <p:nvSpPr>
          <p:cNvPr id="13" name="TextBox 13"/>
          <p:cNvSpPr txBox="1"/>
          <p:nvPr/>
        </p:nvSpPr>
        <p:spPr>
          <a:xfrm>
            <a:off x="1565391" y="2147615"/>
            <a:ext cx="6423473" cy="1695381"/>
          </a:xfrm>
          <a:prstGeom prst="rect">
            <a:avLst/>
          </a:prstGeom>
        </p:spPr>
        <p:txBody>
          <a:bodyPr lIns="0" tIns="0" rIns="0" bIns="0" rtlCol="0" anchor="t">
            <a:spAutoFit/>
          </a:bodyPr>
          <a:lstStyle/>
          <a:p>
            <a:pPr algn="l">
              <a:lnSpc>
                <a:spcPts val="12530"/>
              </a:lnSpc>
            </a:pPr>
            <a:r>
              <a:rPr lang="en-US" sz="8295" b="1">
                <a:solidFill>
                  <a:srgbClr val="5B7396"/>
                </a:solidFill>
                <a:latin typeface="Akzidenz-Grotesk Medium" panose="02000603030000020004"/>
                <a:ea typeface="Akzidenz-Grotesk Medium" panose="02000603030000020004"/>
                <a:cs typeface="Akzidenz-Grotesk Medium" panose="02000603030000020004"/>
                <a:sym typeface="Akzidenz-Grotesk Medium" panose="02000603030000020004"/>
              </a:rPr>
              <a:t>Thank you</a:t>
            </a:r>
            <a:endParaRPr lang="en-US" sz="8295" b="1">
              <a:solidFill>
                <a:srgbClr val="5B7396"/>
              </a:solidFill>
              <a:latin typeface="Akzidenz-Grotesk Medium" panose="02000603030000020004"/>
              <a:ea typeface="Akzidenz-Grotesk Medium" panose="02000603030000020004"/>
              <a:cs typeface="Akzidenz-Grotesk Medium" panose="02000603030000020004"/>
              <a:sym typeface="Akzidenz-Grotesk Medium" panose="02000603030000020004"/>
            </a:endParaRPr>
          </a:p>
        </p:txBody>
      </p:sp>
      <p:sp>
        <p:nvSpPr>
          <p:cNvPr id="15" name="TextBox 15"/>
          <p:cNvSpPr txBox="1"/>
          <p:nvPr/>
        </p:nvSpPr>
        <p:spPr>
          <a:xfrm>
            <a:off x="2373841" y="6609832"/>
            <a:ext cx="2409840" cy="398145"/>
          </a:xfrm>
          <a:prstGeom prst="rect">
            <a:avLst/>
          </a:prstGeom>
        </p:spPr>
        <p:txBody>
          <a:bodyPr lIns="0" tIns="0" rIns="0" bIns="0" rtlCol="0" anchor="t">
            <a:spAutoFit/>
          </a:bodyPr>
          <a:lstStyle/>
          <a:p>
            <a:pPr algn="l">
              <a:lnSpc>
                <a:spcPts val="3105"/>
              </a:lnSpc>
            </a:pPr>
            <a:r>
              <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group  17</a:t>
            </a:r>
            <a:endPar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6" name="TextBox 16"/>
          <p:cNvSpPr txBox="1"/>
          <p:nvPr/>
        </p:nvSpPr>
        <p:spPr>
          <a:xfrm>
            <a:off x="5971059" y="6609832"/>
            <a:ext cx="2409840" cy="398145"/>
          </a:xfrm>
          <a:prstGeom prst="rect">
            <a:avLst/>
          </a:prstGeom>
        </p:spPr>
        <p:txBody>
          <a:bodyPr lIns="0" tIns="0" rIns="0" bIns="0" rtlCol="0" anchor="t">
            <a:spAutoFit/>
          </a:bodyPr>
          <a:lstStyle/>
          <a:p>
            <a:pPr algn="l">
              <a:lnSpc>
                <a:spcPts val="3105"/>
              </a:lnSpc>
            </a:pPr>
            <a:r>
              <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章顺杰，罗天辰</a:t>
            </a:r>
            <a:endParaRPr 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7" name="Freeform 17"/>
          <p:cNvSpPr/>
          <p:nvPr/>
        </p:nvSpPr>
        <p:spPr>
          <a:xfrm>
            <a:off x="1183168" y="-4844097"/>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9">
              <a:alphaModFix amt="35000"/>
              <a:extLst>
                <a:ext uri="{96DAC541-7B7A-43D3-8B79-37D633B846F1}">
                  <asvg:svgBlip xmlns:asvg="http://schemas.microsoft.com/office/drawing/2016/SVG/main" r:embed="rId10"/>
                </a:ext>
              </a:extLst>
            </a:blip>
            <a:stretch>
              <a:fillRect/>
            </a:stretch>
          </a:blipFill>
          <a:ln cap="sq">
            <a:noFill/>
            <a:prstDash val="solid"/>
            <a:miter/>
          </a:ln>
        </p:spPr>
      </p:sp>
      <p:sp>
        <p:nvSpPr>
          <p:cNvPr id="18" name="Freeform 18"/>
          <p:cNvSpPr/>
          <p:nvPr/>
        </p:nvSpPr>
        <p:spPr>
          <a:xfrm flipH="1" flipV="1">
            <a:off x="-2985814" y="-889353"/>
            <a:ext cx="6234284" cy="2864817"/>
          </a:xfrm>
          <a:custGeom>
            <a:avLst/>
            <a:gdLst/>
            <a:ahLst/>
            <a:cxnLst/>
            <a:rect l="l" t="t" r="r" b="b"/>
            <a:pathLst>
              <a:path w="6234284" h="2864817">
                <a:moveTo>
                  <a:pt x="6234284" y="2864816"/>
                </a:moveTo>
                <a:lnTo>
                  <a:pt x="0" y="2864816"/>
                </a:lnTo>
                <a:lnTo>
                  <a:pt x="0" y="0"/>
                </a:lnTo>
                <a:lnTo>
                  <a:pt x="6234284" y="0"/>
                </a:lnTo>
                <a:lnTo>
                  <a:pt x="6234284" y="2864816"/>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19" name="Freeform 19"/>
          <p:cNvSpPr/>
          <p:nvPr/>
        </p:nvSpPr>
        <p:spPr>
          <a:xfrm rot="-158484">
            <a:off x="11596700" y="6508618"/>
            <a:ext cx="13022180" cy="5984032"/>
          </a:xfrm>
          <a:custGeom>
            <a:avLst/>
            <a:gdLst/>
            <a:ahLst/>
            <a:cxnLst/>
            <a:rect l="l" t="t" r="r" b="b"/>
            <a:pathLst>
              <a:path w="13022180" h="5984032">
                <a:moveTo>
                  <a:pt x="0" y="0"/>
                </a:moveTo>
                <a:lnTo>
                  <a:pt x="13022179" y="0"/>
                </a:lnTo>
                <a:lnTo>
                  <a:pt x="13022179" y="5984033"/>
                </a:lnTo>
                <a:lnTo>
                  <a:pt x="0" y="598403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072056">
            <a:off x="-4765044" y="-772803"/>
            <a:ext cx="9530089" cy="4585031"/>
            <a:chOff x="0" y="0"/>
            <a:chExt cx="12706785" cy="6113375"/>
          </a:xfrm>
        </p:grpSpPr>
        <p:sp>
          <p:nvSpPr>
            <p:cNvPr id="3" name="Freeform 3"/>
            <p:cNvSpPr/>
            <p:nvPr/>
          </p:nvSpPr>
          <p:spPr>
            <a:xfrm rot="-158484">
              <a:off x="97120" y="220153"/>
              <a:ext cx="9656526" cy="4437427"/>
            </a:xfrm>
            <a:custGeom>
              <a:avLst/>
              <a:gdLst/>
              <a:ahLst/>
              <a:cxnLst/>
              <a:rect l="l" t="t" r="r" b="b"/>
              <a:pathLst>
                <a:path w="9656526" h="4437427">
                  <a:moveTo>
                    <a:pt x="0" y="0"/>
                  </a:moveTo>
                  <a:lnTo>
                    <a:pt x="9656526" y="0"/>
                  </a:lnTo>
                  <a:lnTo>
                    <a:pt x="9656526" y="4437427"/>
                  </a:lnTo>
                  <a:lnTo>
                    <a:pt x="0" y="4437427"/>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 name="Freeform 4"/>
            <p:cNvSpPr/>
            <p:nvPr/>
          </p:nvSpPr>
          <p:spPr>
            <a:xfrm rot="-158484">
              <a:off x="1568914" y="1430194"/>
              <a:ext cx="9656526" cy="4437427"/>
            </a:xfrm>
            <a:custGeom>
              <a:avLst/>
              <a:gdLst/>
              <a:ahLst/>
              <a:cxnLst/>
              <a:rect l="l" t="t" r="r" b="b"/>
              <a:pathLst>
                <a:path w="9656526" h="4437427">
                  <a:moveTo>
                    <a:pt x="0" y="0"/>
                  </a:moveTo>
                  <a:lnTo>
                    <a:pt x="9656527" y="0"/>
                  </a:lnTo>
                  <a:lnTo>
                    <a:pt x="9656527" y="4437426"/>
                  </a:lnTo>
                  <a:lnTo>
                    <a:pt x="0" y="443742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rot="-158484">
              <a:off x="2953139" y="1455795"/>
              <a:ext cx="9656526" cy="4437427"/>
            </a:xfrm>
            <a:custGeom>
              <a:avLst/>
              <a:gdLst/>
              <a:ahLst/>
              <a:cxnLst/>
              <a:rect l="l" t="t" r="r" b="b"/>
              <a:pathLst>
                <a:path w="9656526" h="4437427">
                  <a:moveTo>
                    <a:pt x="0" y="0"/>
                  </a:moveTo>
                  <a:lnTo>
                    <a:pt x="9656527" y="0"/>
                  </a:lnTo>
                  <a:lnTo>
                    <a:pt x="9656527" y="4437427"/>
                  </a:lnTo>
                  <a:lnTo>
                    <a:pt x="0" y="443742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
        <p:nvSpPr>
          <p:cNvPr id="6" name="TextBox 6"/>
          <p:cNvSpPr txBox="1"/>
          <p:nvPr/>
        </p:nvSpPr>
        <p:spPr>
          <a:xfrm>
            <a:off x="5334000" y="1833880"/>
            <a:ext cx="7935595" cy="1967865"/>
          </a:xfrm>
          <a:prstGeom prst="rect">
            <a:avLst/>
          </a:prstGeom>
        </p:spPr>
        <p:txBody>
          <a:bodyPr wrap="square" lIns="0" tIns="0" rIns="0" bIns="0" rtlCol="0" anchor="t">
            <a:spAutoFit/>
          </a:bodyPr>
          <a:lstStyle/>
          <a:p>
            <a:pPr algn="ctr">
              <a:lnSpc>
                <a:spcPts val="15345"/>
              </a:lnSpc>
            </a:pPr>
            <a:r>
              <a:rPr lang="en-US" altLang="zh-CN" sz="10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Contents</a:t>
            </a:r>
            <a:endParaRPr lang="en-US" altLang="zh-CN" sz="10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grpSp>
        <p:nvGrpSpPr>
          <p:cNvPr id="7" name="Group 7"/>
          <p:cNvGrpSpPr/>
          <p:nvPr>
            <p:custDataLst>
              <p:tags r:id="rId7"/>
            </p:custDataLst>
          </p:nvPr>
        </p:nvGrpSpPr>
        <p:grpSpPr>
          <a:xfrm rot="0">
            <a:off x="2996838" y="4610100"/>
            <a:ext cx="5623387" cy="1370682"/>
            <a:chOff x="0" y="0"/>
            <a:chExt cx="1481057" cy="361003"/>
          </a:xfrm>
        </p:grpSpPr>
        <p:sp>
          <p:nvSpPr>
            <p:cNvPr id="8" name="Freeform 8"/>
            <p:cNvSpPr/>
            <p:nvPr>
              <p:custDataLst>
                <p:tags r:id="rId8"/>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9" name="TextBox 9"/>
            <p:cNvSpPr txBox="1"/>
            <p:nvPr/>
          </p:nvSpPr>
          <p:spPr>
            <a:xfrm>
              <a:off x="0" y="-57150"/>
              <a:ext cx="1481057" cy="418153"/>
            </a:xfrm>
            <a:prstGeom prst="rect">
              <a:avLst/>
            </a:prstGeom>
          </p:spPr>
          <p:txBody>
            <a:bodyPr lIns="50800" tIns="50800" rIns="50800" bIns="50800" rtlCol="0" anchor="ctr"/>
            <a:lstStyle/>
            <a:p>
              <a:pPr algn="ctr">
                <a:lnSpc>
                  <a:spcPts val="3105"/>
                </a:lnSpc>
              </a:pPr>
            </a:p>
          </p:txBody>
        </p:sp>
      </p:grpSp>
      <p:sp>
        <p:nvSpPr>
          <p:cNvPr id="10" name="TextBox 10"/>
          <p:cNvSpPr txBox="1"/>
          <p:nvPr>
            <p:custDataLst>
              <p:tags r:id="rId9"/>
            </p:custDataLst>
          </p:nvPr>
        </p:nvSpPr>
        <p:spPr>
          <a:xfrm>
            <a:off x="3744825" y="4790871"/>
            <a:ext cx="4882260" cy="676910"/>
          </a:xfrm>
          <a:prstGeom prst="rect">
            <a:avLst/>
          </a:prstGeom>
        </p:spPr>
        <p:txBody>
          <a:bodyPr lIns="0" tIns="0" rIns="0" bIns="0" rtlCol="0" anchor="t">
            <a:spAutoFit/>
          </a:bodyPr>
          <a:lstStyle/>
          <a:p>
            <a:pPr algn="l">
              <a:lnSpc>
                <a:spcPts val="5280"/>
              </a:lnSpc>
            </a:pPr>
            <a:r>
              <a:rPr lang="en-US"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introduction</a:t>
            </a:r>
            <a:endParaRPr lang="en-US"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11" name="TextBox 11"/>
          <p:cNvSpPr txBox="1"/>
          <p:nvPr>
            <p:custDataLst>
              <p:tags r:id="rId10"/>
            </p:custDataLst>
          </p:nvPr>
        </p:nvSpPr>
        <p:spPr>
          <a:xfrm>
            <a:off x="3810230" y="5527597"/>
            <a:ext cx="4779843" cy="215265"/>
          </a:xfrm>
          <a:prstGeom prst="rect">
            <a:avLst/>
          </a:prstGeom>
        </p:spPr>
        <p:txBody>
          <a:bodyPr lIns="0" tIns="0" rIns="0" bIns="0" rtlCol="0" anchor="t">
            <a:spAutoFit/>
          </a:bodyPr>
          <a:lstStyle/>
          <a:p>
            <a:pPr marL="0" lvl="0" indent="0" algn="l">
              <a:lnSpc>
                <a:spcPts val="1680"/>
              </a:lnSpc>
              <a:spcBef>
                <a:spcPct val="0"/>
              </a:spcBef>
            </a:pP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Gaming  Background </a:t>
            </a: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grpSp>
        <p:nvGrpSpPr>
          <p:cNvPr id="12" name="Group 12"/>
          <p:cNvGrpSpPr/>
          <p:nvPr>
            <p:custDataLst>
              <p:tags r:id="rId11"/>
            </p:custDataLst>
          </p:nvPr>
        </p:nvGrpSpPr>
        <p:grpSpPr>
          <a:xfrm rot="0">
            <a:off x="2568467" y="4867071"/>
            <a:ext cx="856741" cy="856741"/>
            <a:chOff x="0" y="0"/>
            <a:chExt cx="812800" cy="812800"/>
          </a:xfrm>
        </p:grpSpPr>
        <p:sp>
          <p:nvSpPr>
            <p:cNvPr id="13" name="Freeform 13"/>
            <p:cNvSpPr/>
            <p:nvPr>
              <p:custDataLst>
                <p:tags r:id="rId12"/>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14" name="TextBox 14"/>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15" name="TextBox 15"/>
          <p:cNvSpPr txBox="1"/>
          <p:nvPr>
            <p:custDataLst>
              <p:tags r:id="rId13"/>
            </p:custDataLst>
          </p:nvPr>
        </p:nvSpPr>
        <p:spPr>
          <a:xfrm>
            <a:off x="2526264" y="4953205"/>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01</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16" name="Group 16"/>
          <p:cNvGrpSpPr/>
          <p:nvPr>
            <p:custDataLst>
              <p:tags r:id="rId14"/>
            </p:custDataLst>
          </p:nvPr>
        </p:nvGrpSpPr>
        <p:grpSpPr>
          <a:xfrm rot="0">
            <a:off x="10131488" y="4610100"/>
            <a:ext cx="5623387" cy="1370682"/>
            <a:chOff x="0" y="0"/>
            <a:chExt cx="1481057" cy="361003"/>
          </a:xfrm>
        </p:grpSpPr>
        <p:sp>
          <p:nvSpPr>
            <p:cNvPr id="17" name="Freeform 17"/>
            <p:cNvSpPr/>
            <p:nvPr>
              <p:custDataLst>
                <p:tags r:id="rId15"/>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18" name="TextBox 18"/>
            <p:cNvSpPr txBox="1"/>
            <p:nvPr/>
          </p:nvSpPr>
          <p:spPr>
            <a:xfrm>
              <a:off x="0" y="-57150"/>
              <a:ext cx="1481057" cy="418153"/>
            </a:xfrm>
            <a:prstGeom prst="rect">
              <a:avLst/>
            </a:prstGeom>
          </p:spPr>
          <p:txBody>
            <a:bodyPr lIns="50800" tIns="50800" rIns="50800" bIns="50800" rtlCol="0" anchor="ctr"/>
            <a:lstStyle/>
            <a:p>
              <a:pPr algn="ctr">
                <a:lnSpc>
                  <a:spcPts val="3105"/>
                </a:lnSpc>
              </a:pPr>
            </a:p>
          </p:txBody>
        </p:sp>
      </p:grpSp>
      <p:sp>
        <p:nvSpPr>
          <p:cNvPr id="19" name="TextBox 19"/>
          <p:cNvSpPr txBox="1"/>
          <p:nvPr>
            <p:custDataLst>
              <p:tags r:id="rId16"/>
            </p:custDataLst>
          </p:nvPr>
        </p:nvSpPr>
        <p:spPr>
          <a:xfrm>
            <a:off x="10879475" y="4790871"/>
            <a:ext cx="4882260" cy="676910"/>
          </a:xfrm>
          <a:prstGeom prst="rect">
            <a:avLst/>
          </a:prstGeom>
        </p:spPr>
        <p:txBody>
          <a:bodyPr lIns="0" tIns="0" rIns="0" bIns="0" rtlCol="0" anchor="t">
            <a:spAutoFit/>
          </a:bodyPr>
          <a:lstStyle/>
          <a:p>
            <a:pPr algn="l">
              <a:lnSpc>
                <a:spcPts val="5280"/>
              </a:lnSpc>
            </a:pPr>
            <a:r>
              <a:rPr lang="en-US" altLang="zh-CN"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formulation</a:t>
            </a:r>
            <a:endParaRPr lang="en-US" altLang="zh-CN"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0" name="TextBox 20"/>
          <p:cNvSpPr txBox="1"/>
          <p:nvPr>
            <p:custDataLst>
              <p:tags r:id="rId17"/>
            </p:custDataLst>
          </p:nvPr>
        </p:nvSpPr>
        <p:spPr>
          <a:xfrm>
            <a:off x="10879455" y="5504815"/>
            <a:ext cx="4779645" cy="398145"/>
          </a:xfrm>
          <a:prstGeom prst="rect">
            <a:avLst/>
          </a:prstGeom>
        </p:spPr>
        <p:txBody>
          <a:bodyPr lIns="0" tIns="0" rIns="0" bIns="0" rtlCol="0" anchor="t">
            <a:noAutofit/>
          </a:bodyPr>
          <a:lstStyle/>
          <a:p>
            <a:pPr marL="0" lvl="0" indent="0" algn="l">
              <a:lnSpc>
                <a:spcPts val="1680"/>
              </a:lnSpc>
              <a:spcBef>
                <a:spcPct val="0"/>
              </a:spcBef>
            </a:pPr>
            <a:r>
              <a:rPr lang="en-US" altLang="zh-CN"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Description </a:t>
            </a:r>
            <a:r>
              <a:rPr lang="en-US" altLang="zh-CN"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of this game</a:t>
            </a:r>
            <a:endParaRPr lang="zh-CN" alt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grpSp>
        <p:nvGrpSpPr>
          <p:cNvPr id="21" name="Group 21"/>
          <p:cNvGrpSpPr/>
          <p:nvPr>
            <p:custDataLst>
              <p:tags r:id="rId18"/>
            </p:custDataLst>
          </p:nvPr>
        </p:nvGrpSpPr>
        <p:grpSpPr>
          <a:xfrm rot="0">
            <a:off x="9703118" y="4867071"/>
            <a:ext cx="856741" cy="856741"/>
            <a:chOff x="0" y="0"/>
            <a:chExt cx="812800" cy="812800"/>
          </a:xfrm>
        </p:grpSpPr>
        <p:sp>
          <p:nvSpPr>
            <p:cNvPr id="22" name="Freeform 22"/>
            <p:cNvSpPr/>
            <p:nvPr>
              <p:custDataLst>
                <p:tags r:id="rId19"/>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23" name="TextBox 23"/>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24" name="TextBox 24"/>
          <p:cNvSpPr txBox="1"/>
          <p:nvPr>
            <p:custDataLst>
              <p:tags r:id="rId20"/>
            </p:custDataLst>
          </p:nvPr>
        </p:nvSpPr>
        <p:spPr>
          <a:xfrm>
            <a:off x="9660915" y="4953205"/>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02</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25" name="Group 25"/>
          <p:cNvGrpSpPr/>
          <p:nvPr>
            <p:custDataLst>
              <p:tags r:id="rId21"/>
            </p:custDataLst>
          </p:nvPr>
        </p:nvGrpSpPr>
        <p:grpSpPr>
          <a:xfrm rot="0">
            <a:off x="3039110" y="6674485"/>
            <a:ext cx="5623560" cy="1643380"/>
            <a:chOff x="0" y="0"/>
            <a:chExt cx="1481057" cy="361003"/>
          </a:xfrm>
        </p:grpSpPr>
        <p:sp>
          <p:nvSpPr>
            <p:cNvPr id="26" name="Freeform 26"/>
            <p:cNvSpPr/>
            <p:nvPr>
              <p:custDataLst>
                <p:tags r:id="rId22"/>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27" name="TextBox 27"/>
            <p:cNvSpPr txBox="1"/>
            <p:nvPr/>
          </p:nvSpPr>
          <p:spPr>
            <a:xfrm>
              <a:off x="0" y="-57150"/>
              <a:ext cx="1481057" cy="418153"/>
            </a:xfrm>
            <a:prstGeom prst="rect">
              <a:avLst/>
            </a:prstGeom>
          </p:spPr>
          <p:txBody>
            <a:bodyPr lIns="50800" tIns="50800" rIns="50800" bIns="50800" rtlCol="0" anchor="ctr"/>
            <a:lstStyle/>
            <a:p>
              <a:pPr marL="0" lvl="0" indent="0" algn="ctr">
                <a:lnSpc>
                  <a:spcPts val="3105"/>
                </a:lnSpc>
                <a:spcBef>
                  <a:spcPct val="0"/>
                </a:spcBef>
              </a:pPr>
            </a:p>
          </p:txBody>
        </p:sp>
      </p:grpSp>
      <p:sp>
        <p:nvSpPr>
          <p:cNvPr id="28" name="TextBox 28"/>
          <p:cNvSpPr txBox="1"/>
          <p:nvPr>
            <p:custDataLst>
              <p:tags r:id="rId23"/>
            </p:custDataLst>
          </p:nvPr>
        </p:nvSpPr>
        <p:spPr>
          <a:xfrm>
            <a:off x="3538855" y="6591300"/>
            <a:ext cx="5873115" cy="1353820"/>
          </a:xfrm>
          <a:prstGeom prst="rect">
            <a:avLst/>
          </a:prstGeom>
        </p:spPr>
        <p:txBody>
          <a:bodyPr wrap="square" lIns="0" tIns="0" rIns="0" bIns="0" rtlCol="0" anchor="t">
            <a:spAutoFit/>
          </a:bodyPr>
          <a:lstStyle/>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Solution  ideas   &amp; </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comparative experiments</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30" name="Group 30"/>
          <p:cNvGrpSpPr/>
          <p:nvPr>
            <p:custDataLst>
              <p:tags r:id="rId24"/>
            </p:custDataLst>
          </p:nvPr>
        </p:nvGrpSpPr>
        <p:grpSpPr>
          <a:xfrm rot="0">
            <a:off x="2610670" y="6931565"/>
            <a:ext cx="856741" cy="856741"/>
            <a:chOff x="0" y="0"/>
            <a:chExt cx="812800" cy="812800"/>
          </a:xfrm>
        </p:grpSpPr>
        <p:sp>
          <p:nvSpPr>
            <p:cNvPr id="31" name="Freeform 31"/>
            <p:cNvSpPr/>
            <p:nvPr>
              <p:custDataLst>
                <p:tags r:id="rId25"/>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32" name="TextBox 32"/>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33" name="TextBox 33"/>
          <p:cNvSpPr txBox="1"/>
          <p:nvPr>
            <p:custDataLst>
              <p:tags r:id="rId26"/>
            </p:custDataLst>
          </p:nvPr>
        </p:nvSpPr>
        <p:spPr>
          <a:xfrm>
            <a:off x="2568467" y="7017699"/>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03</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34" name="Group 34"/>
          <p:cNvGrpSpPr/>
          <p:nvPr>
            <p:custDataLst>
              <p:tags r:id="rId27"/>
            </p:custDataLst>
          </p:nvPr>
        </p:nvGrpSpPr>
        <p:grpSpPr>
          <a:xfrm rot="0">
            <a:off x="10131425" y="6674485"/>
            <a:ext cx="5623560" cy="1647825"/>
            <a:chOff x="0" y="0"/>
            <a:chExt cx="1481057" cy="361003"/>
          </a:xfrm>
        </p:grpSpPr>
        <p:sp>
          <p:nvSpPr>
            <p:cNvPr id="35" name="Freeform 35"/>
            <p:cNvSpPr/>
            <p:nvPr>
              <p:custDataLst>
                <p:tags r:id="rId28"/>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36" name="TextBox 36"/>
            <p:cNvSpPr txBox="1"/>
            <p:nvPr/>
          </p:nvSpPr>
          <p:spPr>
            <a:xfrm>
              <a:off x="0" y="-57150"/>
              <a:ext cx="1481057" cy="418153"/>
            </a:xfrm>
            <a:prstGeom prst="rect">
              <a:avLst/>
            </a:prstGeom>
          </p:spPr>
          <p:txBody>
            <a:bodyPr lIns="50800" tIns="50800" rIns="50800" bIns="50800" rtlCol="0" anchor="ctr"/>
            <a:lstStyle/>
            <a:p>
              <a:pPr algn="ctr">
                <a:lnSpc>
                  <a:spcPts val="3105"/>
                </a:lnSpc>
              </a:pPr>
            </a:p>
          </p:txBody>
        </p:sp>
      </p:grpSp>
      <p:sp>
        <p:nvSpPr>
          <p:cNvPr id="37" name="TextBox 37"/>
          <p:cNvSpPr txBox="1"/>
          <p:nvPr>
            <p:custDataLst>
              <p:tags r:id="rId29"/>
            </p:custDataLst>
          </p:nvPr>
        </p:nvSpPr>
        <p:spPr>
          <a:xfrm>
            <a:off x="10820400" y="6607810"/>
            <a:ext cx="7134225" cy="1353820"/>
          </a:xfrm>
          <a:prstGeom prst="rect">
            <a:avLst/>
          </a:prstGeom>
        </p:spPr>
        <p:txBody>
          <a:bodyPr wrap="square" lIns="0" tIns="0" rIns="0" bIns="0" rtlCol="0" anchor="t">
            <a:spAutoFit/>
          </a:bodyPr>
          <a:lstStyle/>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Results  &amp; </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Contributions</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38" name="TextBox 38"/>
          <p:cNvSpPr txBox="1"/>
          <p:nvPr>
            <p:custDataLst>
              <p:tags r:id="rId30"/>
            </p:custDataLst>
          </p:nvPr>
        </p:nvSpPr>
        <p:spPr>
          <a:xfrm>
            <a:off x="10982345" y="7962930"/>
            <a:ext cx="4779843" cy="215265"/>
          </a:xfrm>
          <a:prstGeom prst="rect">
            <a:avLst/>
          </a:prstGeom>
        </p:spPr>
        <p:txBody>
          <a:bodyPr lIns="0" tIns="0" rIns="0" bIns="0" rtlCol="0" anchor="t">
            <a:spAutoFit/>
          </a:bodyPr>
          <a:lstStyle/>
          <a:p>
            <a:pPr marL="0" lvl="0" indent="0" algn="l">
              <a:lnSpc>
                <a:spcPts val="1680"/>
              </a:lnSpc>
              <a:spcBef>
                <a:spcPct val="0"/>
              </a:spcBef>
            </a:pP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Summary this project</a:t>
            </a: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grpSp>
        <p:nvGrpSpPr>
          <p:cNvPr id="39" name="Group 39"/>
          <p:cNvGrpSpPr/>
          <p:nvPr>
            <p:custDataLst>
              <p:tags r:id="rId31"/>
            </p:custDataLst>
          </p:nvPr>
        </p:nvGrpSpPr>
        <p:grpSpPr>
          <a:xfrm rot="0">
            <a:off x="9703118" y="6931565"/>
            <a:ext cx="856741" cy="856741"/>
            <a:chOff x="0" y="0"/>
            <a:chExt cx="812800" cy="812800"/>
          </a:xfrm>
        </p:grpSpPr>
        <p:sp>
          <p:nvSpPr>
            <p:cNvPr id="40" name="Freeform 40"/>
            <p:cNvSpPr/>
            <p:nvPr>
              <p:custDataLst>
                <p:tags r:id="rId32"/>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41" name="TextBox 41"/>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42" name="TextBox 42"/>
          <p:cNvSpPr txBox="1"/>
          <p:nvPr>
            <p:custDataLst>
              <p:tags r:id="rId33"/>
            </p:custDataLst>
          </p:nvPr>
        </p:nvSpPr>
        <p:spPr>
          <a:xfrm>
            <a:off x="9660915" y="7017699"/>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04</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sp>
        <p:nvSpPr>
          <p:cNvPr id="43" name="Freeform 43"/>
          <p:cNvSpPr/>
          <p:nvPr/>
        </p:nvSpPr>
        <p:spPr>
          <a:xfrm rot="-158484">
            <a:off x="14155846" y="8689507"/>
            <a:ext cx="4443567" cy="2041935"/>
          </a:xfrm>
          <a:custGeom>
            <a:avLst/>
            <a:gdLst/>
            <a:ahLst/>
            <a:cxnLst/>
            <a:rect l="l" t="t" r="r" b="b"/>
            <a:pathLst>
              <a:path w="4443567" h="2041935">
                <a:moveTo>
                  <a:pt x="0" y="0"/>
                </a:moveTo>
                <a:lnTo>
                  <a:pt x="4443566" y="0"/>
                </a:lnTo>
                <a:lnTo>
                  <a:pt x="4443566" y="2041936"/>
                </a:lnTo>
                <a:lnTo>
                  <a:pt x="0" y="20419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4" name="Freeform 44"/>
          <p:cNvSpPr/>
          <p:nvPr/>
        </p:nvSpPr>
        <p:spPr>
          <a:xfrm rot="-158484">
            <a:off x="14833110" y="9246322"/>
            <a:ext cx="4443567" cy="2041935"/>
          </a:xfrm>
          <a:custGeom>
            <a:avLst/>
            <a:gdLst/>
            <a:ahLst/>
            <a:cxnLst/>
            <a:rect l="l" t="t" r="r" b="b"/>
            <a:pathLst>
              <a:path w="4443567" h="2041935">
                <a:moveTo>
                  <a:pt x="0" y="0"/>
                </a:moveTo>
                <a:lnTo>
                  <a:pt x="4443566" y="0"/>
                </a:lnTo>
                <a:lnTo>
                  <a:pt x="4443566" y="2041935"/>
                </a:lnTo>
                <a:lnTo>
                  <a:pt x="0" y="204193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5" name="Freeform 45"/>
          <p:cNvSpPr/>
          <p:nvPr/>
        </p:nvSpPr>
        <p:spPr>
          <a:xfrm rot="-158484">
            <a:off x="15470077" y="9258103"/>
            <a:ext cx="4443567" cy="2041935"/>
          </a:xfrm>
          <a:custGeom>
            <a:avLst/>
            <a:gdLst/>
            <a:ahLst/>
            <a:cxnLst/>
            <a:rect l="l" t="t" r="r" b="b"/>
            <a:pathLst>
              <a:path w="4443567" h="2041935">
                <a:moveTo>
                  <a:pt x="0" y="0"/>
                </a:moveTo>
                <a:lnTo>
                  <a:pt x="4443567" y="0"/>
                </a:lnTo>
                <a:lnTo>
                  <a:pt x="4443567" y="2041935"/>
                </a:lnTo>
                <a:lnTo>
                  <a:pt x="0" y="20419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46" name="TextBox 11"/>
          <p:cNvSpPr txBox="1"/>
          <p:nvPr>
            <p:custDataLst>
              <p:tags r:id="rId34"/>
            </p:custDataLst>
          </p:nvPr>
        </p:nvSpPr>
        <p:spPr>
          <a:xfrm>
            <a:off x="3744595" y="8045450"/>
            <a:ext cx="5572125" cy="234315"/>
          </a:xfrm>
          <a:prstGeom prst="rect">
            <a:avLst/>
          </a:prstGeom>
        </p:spPr>
        <p:txBody>
          <a:bodyPr lIns="0" tIns="0" rIns="0" bIns="0" rtlCol="0" anchor="t">
            <a:noAutofit/>
          </a:bodyPr>
          <a:p>
            <a:pPr marL="0" lvl="0" indent="0" algn="l">
              <a:lnSpc>
                <a:spcPts val="1680"/>
              </a:lnSpc>
              <a:spcBef>
                <a:spcPct val="0"/>
              </a:spcBef>
            </a:pP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The Algorithm To Solve This </a:t>
            </a: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Problem</a:t>
            </a: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a:p>
            <a:pPr marL="0" lvl="0" indent="0" algn="l">
              <a:lnSpc>
                <a:spcPts val="1680"/>
              </a:lnSpc>
              <a:spcBef>
                <a:spcPct val="0"/>
              </a:spcBef>
            </a:pP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725513" y="3564357"/>
            <a:ext cx="2836973" cy="835731"/>
            <a:chOff x="0" y="0"/>
            <a:chExt cx="1379566" cy="406400"/>
          </a:xfrm>
        </p:grpSpPr>
        <p:sp>
          <p:nvSpPr>
            <p:cNvPr id="9" name="Freeform 9"/>
            <p:cNvSpPr/>
            <p:nvPr/>
          </p:nvSpPr>
          <p:spPr>
            <a:xfrm>
              <a:off x="0" y="0"/>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sp>
        <p:sp>
          <p:nvSpPr>
            <p:cNvPr id="10" name="TextBox 10"/>
            <p:cNvSpPr txBox="1"/>
            <p:nvPr/>
          </p:nvSpPr>
          <p:spPr>
            <a:xfrm>
              <a:off x="0" y="-57150"/>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930343" y="3646226"/>
            <a:ext cx="2427315" cy="558165"/>
          </a:xfrm>
          <a:prstGeom prst="rect">
            <a:avLst/>
          </a:prstGeom>
        </p:spPr>
        <p:txBody>
          <a:bodyPr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one</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1676400" y="4728210"/>
            <a:ext cx="15161260" cy="1370330"/>
          </a:xfrm>
          <a:prstGeom prst="rect">
            <a:avLst/>
          </a:prstGeom>
        </p:spPr>
        <p:txBody>
          <a:bodyPr wrap="square" lIns="0" tIns="0" rIns="0" bIns="0" rtlCol="0" anchor="t">
            <a:spAutoFit/>
          </a:bodyPr>
          <a:lstStyle/>
          <a:p>
            <a:pPr marL="0" lvl="0" indent="0" algn="ctr">
              <a:lnSpc>
                <a:spcPts val="10690"/>
              </a:lnSpc>
              <a:spcBef>
                <a:spcPct val="0"/>
              </a:spcBef>
            </a:pPr>
            <a:r>
              <a:rPr lang="en-US" sz="81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introduction of </a:t>
            </a:r>
            <a:r>
              <a:rPr lang="en-US" altLang="zh-CN" sz="81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Connect 4</a:t>
            </a:r>
            <a:endParaRPr lang="en-US" sz="81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953000" y="377825"/>
            <a:ext cx="10365105" cy="1370330"/>
          </a:xfrm>
          <a:prstGeom prst="rect">
            <a:avLst/>
          </a:prstGeom>
        </p:spPr>
        <p:txBody>
          <a:bodyPr wrap="square" lIns="0" tIns="0" rIns="0" bIns="0" rtlCol="0" anchor="t">
            <a:spAutoFit/>
          </a:bodyPr>
          <a:lstStyle/>
          <a:p>
            <a:pPr marL="0" lvl="0" indent="0" algn="ctr">
              <a:lnSpc>
                <a:spcPts val="10690"/>
              </a:lnSpc>
              <a:spcBef>
                <a:spcPct val="0"/>
              </a:spcBef>
            </a:pPr>
            <a:r>
              <a:rPr lang="en-US"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introduction of </a:t>
            </a:r>
            <a:r>
              <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Connect 4</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pic>
        <p:nvPicPr>
          <p:cNvPr id="23" name="图片 22"/>
          <p:cNvPicPr>
            <a:picLocks noChangeAspect="1"/>
          </p:cNvPicPr>
          <p:nvPr/>
        </p:nvPicPr>
        <p:blipFill>
          <a:blip r:embed="rId7"/>
          <a:stretch>
            <a:fillRect/>
          </a:stretch>
        </p:blipFill>
        <p:spPr>
          <a:xfrm>
            <a:off x="10363200" y="2514600"/>
            <a:ext cx="6840220" cy="6082030"/>
          </a:xfrm>
          <a:prstGeom prst="rect">
            <a:avLst/>
          </a:prstGeom>
        </p:spPr>
      </p:pic>
      <p:sp>
        <p:nvSpPr>
          <p:cNvPr id="27" name="TextBox 15"/>
          <p:cNvSpPr txBox="1"/>
          <p:nvPr>
            <p:custDataLst>
              <p:tags r:id="rId8"/>
            </p:custDataLst>
          </p:nvPr>
        </p:nvSpPr>
        <p:spPr>
          <a:xfrm>
            <a:off x="914400" y="2324100"/>
            <a:ext cx="9005570" cy="5261610"/>
          </a:xfrm>
          <a:prstGeom prst="rect">
            <a:avLst/>
          </a:prstGeom>
        </p:spPr>
        <p:txBody>
          <a:bodyPr wrap="square" lIns="0" tIns="0" rIns="0" bIns="0" rtlCol="0" anchor="t">
            <a:noAutofit/>
          </a:bodyPr>
          <a:p>
            <a:pPr algn="just">
              <a:lnSpc>
                <a:spcPct val="150000"/>
              </a:lnSpc>
            </a:pPr>
            <a:r>
              <a:rPr lang="en-US" altLang="zh-CN" sz="2800">
                <a:solidFill>
                  <a:srgbClr val="1E1E1E"/>
                </a:solidFill>
                <a:ea typeface="思源黑体 2" panose="020B0500000000000000" charset="-122"/>
                <a:cs typeface="+mn-lt"/>
                <a:sym typeface="思源黑体 2" panose="020B0500000000000000" charset="-122"/>
              </a:rPr>
              <a:t>Connect Four is a classic two-player strategy game played on a vertical 6-row by 7-column grid. Players take turns dropping black and white discs into columns, with pieces falling to the lowest empty space in that column. The goal is to be the first to form a consecutive line of four of one's own discs—vertically, horizontally, or diagonally. Players must block opponents' potential lines while advancing their own strategy. If the board fills completely without a four-in-a-row, the game will be decided by comparing the number of three-in-a-row sequences each player has, with a draw occurring if counts are equal.</a:t>
            </a:r>
            <a:endParaRPr lang="en-US" altLang="zh-CN" sz="2800">
              <a:solidFill>
                <a:srgbClr val="1E1E1E"/>
              </a:solidFill>
              <a:ea typeface="思源黑体 2" panose="020B0500000000000000" charset="-122"/>
              <a:cs typeface="+mn-lt"/>
              <a:sym typeface="思源黑体 2" panose="020B0500000000000000" charset="-122"/>
            </a:endParaRPr>
          </a:p>
        </p:txBody>
      </p:sp>
      <p:sp>
        <p:nvSpPr>
          <p:cNvPr id="28" name="TextBox 16"/>
          <p:cNvSpPr txBox="1"/>
          <p:nvPr>
            <p:custDataLst>
              <p:tags r:id="rId9"/>
            </p:custDataLst>
          </p:nvPr>
        </p:nvSpPr>
        <p:spPr>
          <a:xfrm>
            <a:off x="1066800" y="1638300"/>
            <a:ext cx="3986530" cy="560070"/>
          </a:xfrm>
          <a:prstGeom prst="rect">
            <a:avLst/>
          </a:prstGeom>
        </p:spPr>
        <p:txBody>
          <a:bodyPr wrap="square" lIns="0" tIns="0" rIns="0" bIns="0" rtlCol="0" anchor="t">
            <a:spAutoFit/>
          </a:bodyPr>
          <a:p>
            <a:pPr algn="l">
              <a:lnSpc>
                <a:spcPts val="4370"/>
              </a:lnSpc>
            </a:pPr>
            <a:r>
              <a:rPr lang="en-US" sz="36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HOW  TO  PLAY  IT</a:t>
            </a:r>
            <a:endParaRPr lang="en-US" sz="36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725513" y="3564357"/>
            <a:ext cx="2836973" cy="835731"/>
            <a:chOff x="0" y="0"/>
            <a:chExt cx="1379566" cy="406400"/>
          </a:xfrm>
        </p:grpSpPr>
        <p:sp>
          <p:nvSpPr>
            <p:cNvPr id="9" name="Freeform 9"/>
            <p:cNvSpPr/>
            <p:nvPr/>
          </p:nvSpPr>
          <p:spPr>
            <a:xfrm>
              <a:off x="0" y="0"/>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sp>
        <p:sp>
          <p:nvSpPr>
            <p:cNvPr id="10" name="TextBox 10"/>
            <p:cNvSpPr txBox="1"/>
            <p:nvPr/>
          </p:nvSpPr>
          <p:spPr>
            <a:xfrm>
              <a:off x="0" y="-57150"/>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930343" y="3646226"/>
            <a:ext cx="2427315" cy="558165"/>
          </a:xfrm>
          <a:prstGeom prst="rect">
            <a:avLst/>
          </a:prstGeom>
        </p:spPr>
        <p:txBody>
          <a:bodyPr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two</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4526955" y="4687081"/>
            <a:ext cx="9234089" cy="1370330"/>
          </a:xfrm>
          <a:prstGeom prst="rect">
            <a:avLst/>
          </a:prstGeom>
        </p:spPr>
        <p:txBody>
          <a:bodyPr lIns="0" tIns="0" rIns="0" bIns="0" rtlCol="0" anchor="t">
            <a:spAutoFit/>
          </a:bodyPr>
          <a:lstStyle/>
          <a:p>
            <a:pPr marL="0" lvl="0" indent="0" algn="ctr">
              <a:lnSpc>
                <a:spcPts val="10690"/>
              </a:lnSpc>
              <a:spcBef>
                <a:spcPct val="0"/>
              </a:spcBef>
            </a:pPr>
            <a:r>
              <a:rPr lang="en-US" altLang="zh-CN" sz="81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formulation</a:t>
            </a:r>
            <a:endParaRPr lang="en-US" sz="8100">
              <a:solidFill>
                <a:srgbClr val="1E1E1E"/>
              </a:solidFill>
              <a:latin typeface="字由点字倔强黑" panose="00020600040101010101" charset="-122"/>
              <a:ea typeface="字由点字倔强黑" panose="00020600040101010101" charset="-122"/>
              <a:cs typeface="字由点字倔强黑" panose="00020600040101010101" charset="-122"/>
              <a:sym typeface="字由点字倔强黑" panose="00020600040101010101"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723752"/>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514825" y="-72410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5029260" y="18407"/>
            <a:ext cx="8374259" cy="1370330"/>
          </a:xfrm>
          <a:prstGeom prst="rect">
            <a:avLst/>
          </a:prstGeom>
        </p:spPr>
        <p:txBody>
          <a:bodyPr lIns="0" tIns="0" rIns="0" bIns="0" rtlCol="0" anchor="t">
            <a:spAutoFit/>
          </a:bodyPr>
          <a:lstStyle/>
          <a:p>
            <a:pPr marL="0" lvl="0" indent="0" algn="ctr">
              <a:lnSpc>
                <a:spcPts val="10690"/>
              </a:lnSpc>
              <a:spcBef>
                <a:spcPct val="0"/>
              </a:spcBef>
            </a:pPr>
            <a:r>
              <a:rPr lang="en-US" altLang="zh-CN" sz="53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formulation</a:t>
            </a:r>
            <a:endParaRPr lang="en-US" sz="5300">
              <a:solidFill>
                <a:srgbClr val="100F0D"/>
              </a:solidFill>
              <a:latin typeface="字由点字倔强黑" panose="00020600040101010101" charset="-122"/>
              <a:ea typeface="字由点字倔强黑" panose="00020600040101010101" charset="-122"/>
              <a:cs typeface="字由点字倔强黑" panose="00020600040101010101" charset="-122"/>
              <a:sym typeface="字由点字倔强黑" panose="00020600040101010101" charset="-122"/>
            </a:endParaRPr>
          </a:p>
        </p:txBody>
      </p:sp>
      <p:grpSp>
        <p:nvGrpSpPr>
          <p:cNvPr id="9" name="Group 9"/>
          <p:cNvGrpSpPr/>
          <p:nvPr/>
        </p:nvGrpSpPr>
        <p:grpSpPr>
          <a:xfrm rot="0">
            <a:off x="457316" y="1409700"/>
            <a:ext cx="17544802" cy="9596162"/>
            <a:chOff x="-17919" y="-6554"/>
            <a:chExt cx="824036" cy="374558"/>
          </a:xfrm>
        </p:grpSpPr>
        <p:sp>
          <p:nvSpPr>
            <p:cNvPr id="10" name="Freeform 10"/>
            <p:cNvSpPr/>
            <p:nvPr/>
          </p:nvSpPr>
          <p:spPr>
            <a:xfrm>
              <a:off x="0" y="0"/>
              <a:ext cx="806117" cy="326933"/>
            </a:xfrm>
            <a:custGeom>
              <a:avLst/>
              <a:gdLst/>
              <a:ahLst/>
              <a:cxnLst/>
              <a:rect l="l" t="t" r="r" b="b"/>
              <a:pathLst>
                <a:path w="806117" h="326933">
                  <a:moveTo>
                    <a:pt x="0" y="0"/>
                  </a:moveTo>
                  <a:lnTo>
                    <a:pt x="806117" y="0"/>
                  </a:lnTo>
                  <a:lnTo>
                    <a:pt x="806117" y="326933"/>
                  </a:lnTo>
                  <a:lnTo>
                    <a:pt x="0" y="326933"/>
                  </a:lnTo>
                  <a:close/>
                </a:path>
              </a:pathLst>
            </a:custGeom>
            <a:solidFill>
              <a:srgbClr val="B3C2D8">
                <a:alpha val="31765"/>
              </a:srgbClr>
            </a:solidFill>
            <a:ln cap="sq">
              <a:noFill/>
              <a:prstDash val="solid"/>
              <a:miter/>
            </a:ln>
          </p:spPr>
        </p:sp>
        <p:sp>
          <p:nvSpPr>
            <p:cNvPr id="11" name="TextBox 11"/>
            <p:cNvSpPr txBox="1"/>
            <p:nvPr/>
          </p:nvSpPr>
          <p:spPr>
            <a:xfrm>
              <a:off x="-17919" y="-6554"/>
              <a:ext cx="806117" cy="374558"/>
            </a:xfrm>
            <a:prstGeom prst="rect">
              <a:avLst/>
            </a:prstGeom>
          </p:spPr>
          <p:txBody>
            <a:bodyPr lIns="50800" tIns="50800" rIns="50800" bIns="50800" rtlCol="0" anchor="ctr"/>
            <a:lstStyle/>
            <a:p>
              <a:pPr marL="0" lvl="0" indent="0" algn="ctr">
                <a:lnSpc>
                  <a:spcPts val="2660"/>
                </a:lnSpc>
                <a:spcBef>
                  <a:spcPct val="0"/>
                </a:spcBef>
              </a:pPr>
            </a:p>
          </p:txBody>
        </p:sp>
      </p:grpSp>
      <p:sp>
        <p:nvSpPr>
          <p:cNvPr id="12" name="TextBox 12"/>
          <p:cNvSpPr txBox="1"/>
          <p:nvPr/>
        </p:nvSpPr>
        <p:spPr>
          <a:xfrm>
            <a:off x="1066800" y="2095500"/>
            <a:ext cx="16449040" cy="7688580"/>
          </a:xfrm>
          <a:prstGeom prst="rect">
            <a:avLst/>
          </a:prstGeom>
        </p:spPr>
        <p:txBody>
          <a:bodyPr wrap="square" lIns="0" tIns="0" rIns="0" bIns="0" rtlCol="0" anchor="t">
            <a:spAutoFit/>
          </a:bodyPr>
          <a:lstStyle/>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State:</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A 6</a:t>
            </a:r>
            <a:r>
              <a:rPr lang="en-US" altLang="en-US"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7 matrix with values {−1, 0, +1} representing player discs and empty slots.</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Action Space:</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7 discrete actions (column choices).</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Reward:</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+1 for a win, −1 for a loss, 0 otherwise.</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This formulation enables algorithmic implementations ranging from rule-based agents to deep reinforcement learning.</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Terminal State </a:t>
            </a:r>
            <a:r>
              <a:rPr lang="zh-CN" altLang="en-US"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a:t>
            </a:r>
            <a:endParaRPr lang="zh-CN" altLang="en-US"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Win: Occurs if a player forms a consecutive line of four discs horizontally, vertically, or diagonally.</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Draw: Occurs only when the board is completely filled with no four-in-a-row and both players have an equal number of three-in-a-row sequences.</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(If the board is full with no four-in-a-row but unequal three-in-a-row counts, the player with more three-in-a-row sequences wins.)</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p:txBody>
      </p:sp>
      <p:grpSp>
        <p:nvGrpSpPr>
          <p:cNvPr id="13" name="Group 13"/>
          <p:cNvGrpSpPr/>
          <p:nvPr/>
        </p:nvGrpSpPr>
        <p:grpSpPr>
          <a:xfrm rot="0">
            <a:off x="848995" y="1737360"/>
            <a:ext cx="17152620" cy="647700"/>
            <a:chOff x="0" y="0"/>
            <a:chExt cx="3839781" cy="170562"/>
          </a:xfrm>
        </p:grpSpPr>
        <p:sp>
          <p:nvSpPr>
            <p:cNvPr id="14" name="Freeform 14"/>
            <p:cNvSpPr/>
            <p:nvPr/>
          </p:nvSpPr>
          <p:spPr>
            <a:xfrm>
              <a:off x="0" y="0"/>
              <a:ext cx="3839781" cy="170562"/>
            </a:xfrm>
            <a:custGeom>
              <a:avLst/>
              <a:gdLst/>
              <a:ahLst/>
              <a:cxnLst/>
              <a:rect l="l" t="t" r="r" b="b"/>
              <a:pathLst>
                <a:path w="3839781" h="170562">
                  <a:moveTo>
                    <a:pt x="0" y="0"/>
                  </a:moveTo>
                  <a:lnTo>
                    <a:pt x="3839781" y="0"/>
                  </a:lnTo>
                  <a:lnTo>
                    <a:pt x="3839781" y="170562"/>
                  </a:lnTo>
                  <a:lnTo>
                    <a:pt x="0" y="170562"/>
                  </a:lnTo>
                  <a:close/>
                </a:path>
              </a:pathLst>
            </a:custGeom>
            <a:solidFill>
              <a:srgbClr val="5B7396"/>
            </a:solidFill>
          </p:spPr>
        </p:sp>
        <p:sp>
          <p:nvSpPr>
            <p:cNvPr id="15" name="TextBox 15"/>
            <p:cNvSpPr txBox="1"/>
            <p:nvPr/>
          </p:nvSpPr>
          <p:spPr>
            <a:xfrm>
              <a:off x="0" y="-38100"/>
              <a:ext cx="3839781" cy="208662"/>
            </a:xfrm>
            <a:prstGeom prst="rect">
              <a:avLst/>
            </a:prstGeom>
          </p:spPr>
          <p:txBody>
            <a:bodyPr lIns="50800" tIns="50800" rIns="50800" bIns="50800" rtlCol="0" anchor="ctr"/>
            <a:lstStyle/>
            <a:p>
              <a:pPr algn="ctr">
                <a:lnSpc>
                  <a:spcPts val="2660"/>
                </a:lnSpc>
                <a:spcBef>
                  <a:spcPct val="0"/>
                </a:spcBef>
              </a:pPr>
            </a:p>
          </p:txBody>
        </p:sp>
      </p:grpSp>
      <p:sp>
        <p:nvSpPr>
          <p:cNvPr id="16" name="TextBox 16"/>
          <p:cNvSpPr txBox="1"/>
          <p:nvPr/>
        </p:nvSpPr>
        <p:spPr>
          <a:xfrm>
            <a:off x="6553194" y="1790701"/>
            <a:ext cx="5302261" cy="560070"/>
          </a:xfrm>
          <a:prstGeom prst="rect">
            <a:avLst/>
          </a:prstGeom>
        </p:spPr>
        <p:txBody>
          <a:bodyPr lIns="0" tIns="0" rIns="0" bIns="0" rtlCol="0" anchor="t">
            <a:spAutoFit/>
          </a:bodyPr>
          <a:lstStyle/>
          <a:p>
            <a:pPr algn="ctr">
              <a:lnSpc>
                <a:spcPts val="4370"/>
              </a:lnSpc>
            </a:pPr>
            <a:r>
              <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discription of this game</a:t>
            </a:r>
            <a:endPar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620000" y="2552700"/>
            <a:ext cx="3702685" cy="988060"/>
            <a:chOff x="-51259" y="-491924"/>
            <a:chExt cx="1379566" cy="480533"/>
          </a:xfrm>
        </p:grpSpPr>
        <p:sp>
          <p:nvSpPr>
            <p:cNvPr id="9" name="Freeform 9"/>
            <p:cNvSpPr/>
            <p:nvPr/>
          </p:nvSpPr>
          <p:spPr>
            <a:xfrm>
              <a:off x="-51259" y="-417791"/>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txBody>
            <a:bodyPr/>
            <a:p>
              <a:endParaRPr lang="zh-CN" altLang="en-US"/>
            </a:p>
          </p:txBody>
        </p:sp>
        <p:sp>
          <p:nvSpPr>
            <p:cNvPr id="10" name="TextBox 10"/>
            <p:cNvSpPr txBox="1"/>
            <p:nvPr/>
          </p:nvSpPr>
          <p:spPr>
            <a:xfrm>
              <a:off x="-51259" y="-491924"/>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379335" y="2781300"/>
            <a:ext cx="4184015" cy="558165"/>
          </a:xfrm>
          <a:prstGeom prst="rect">
            <a:avLst/>
          </a:prstGeom>
        </p:spPr>
        <p:txBody>
          <a:bodyPr wrap="square"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three</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2819400" y="4152900"/>
            <a:ext cx="12480290" cy="2741295"/>
          </a:xfrm>
          <a:prstGeom prst="rect">
            <a:avLst/>
          </a:prstGeom>
        </p:spPr>
        <p:txBody>
          <a:bodyPr wrap="square" lIns="0" tIns="0" rIns="0" bIns="0" rtlCol="0" anchor="t">
            <a:spAutoFit/>
          </a:bodyPr>
          <a:lstStyle/>
          <a:p>
            <a:pPr marL="0" lvl="0" indent="0" algn="ctr">
              <a:lnSpc>
                <a:spcPts val="10690"/>
              </a:lnSpc>
              <a:spcBef>
                <a:spcPct val="0"/>
              </a:spcBef>
            </a:pPr>
            <a:r>
              <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Solution ideas and </a:t>
            </a:r>
            <a:endPar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a:p>
            <a:pPr marL="0" lvl="0" indent="0" algn="ctr">
              <a:lnSpc>
                <a:spcPts val="10690"/>
              </a:lnSpc>
              <a:spcBef>
                <a:spcPct val="0"/>
              </a:spcBef>
            </a:pPr>
            <a:r>
              <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comparative experiments</a:t>
            </a:r>
            <a:endPar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956870" y="966462"/>
            <a:ext cx="8374259" cy="815340"/>
          </a:xfrm>
          <a:prstGeom prst="rect">
            <a:avLst/>
          </a:prstGeom>
        </p:spPr>
        <p:txBody>
          <a:bodyPr lIns="0" tIns="0" rIns="0" bIns="0" rtlCol="0" anchor="t">
            <a:spAutoFit/>
          </a:bodyPr>
          <a:lstStyle/>
          <a:p>
            <a:pPr algn="ctr">
              <a:lnSpc>
                <a:spcPts val="6360"/>
              </a:lnSpc>
            </a:pPr>
            <a:r>
              <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Solution ideas</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grpSp>
        <p:nvGrpSpPr>
          <p:cNvPr id="10" name="Group 10"/>
          <p:cNvGrpSpPr/>
          <p:nvPr>
            <p:custDataLst>
              <p:tags r:id="rId7"/>
            </p:custDataLst>
          </p:nvPr>
        </p:nvGrpSpPr>
        <p:grpSpPr>
          <a:xfrm rot="0">
            <a:off x="1143000" y="2892425"/>
            <a:ext cx="3403600" cy="791845"/>
            <a:chOff x="0" y="0"/>
            <a:chExt cx="1044256" cy="208607"/>
          </a:xfrm>
        </p:grpSpPr>
        <p:sp>
          <p:nvSpPr>
            <p:cNvPr id="11" name="Freeform 11"/>
            <p:cNvSpPr/>
            <p:nvPr>
              <p:custDataLst>
                <p:tags r:id="rId8"/>
              </p:custDataLst>
            </p:nvPr>
          </p:nvSpPr>
          <p:spPr>
            <a:xfrm>
              <a:off x="0" y="0"/>
              <a:ext cx="1044256" cy="208607"/>
            </a:xfrm>
            <a:custGeom>
              <a:avLst/>
              <a:gdLst/>
              <a:ahLst/>
              <a:cxnLst/>
              <a:rect l="l" t="t" r="r" b="b"/>
              <a:pathLst>
                <a:path w="1044256" h="208607">
                  <a:moveTo>
                    <a:pt x="41005" y="0"/>
                  </a:moveTo>
                  <a:lnTo>
                    <a:pt x="1003252" y="0"/>
                  </a:lnTo>
                  <a:cubicBezTo>
                    <a:pt x="1014127" y="0"/>
                    <a:pt x="1024557" y="4320"/>
                    <a:pt x="1032246" y="12010"/>
                  </a:cubicBezTo>
                  <a:cubicBezTo>
                    <a:pt x="1039936" y="19700"/>
                    <a:pt x="1044256" y="30130"/>
                    <a:pt x="1044256" y="41005"/>
                  </a:cubicBezTo>
                  <a:lnTo>
                    <a:pt x="1044256" y="167603"/>
                  </a:lnTo>
                  <a:cubicBezTo>
                    <a:pt x="1044256" y="178478"/>
                    <a:pt x="1039936" y="188907"/>
                    <a:pt x="1032246" y="196597"/>
                  </a:cubicBezTo>
                  <a:cubicBezTo>
                    <a:pt x="1024557" y="204287"/>
                    <a:pt x="1014127" y="208607"/>
                    <a:pt x="1003252" y="208607"/>
                  </a:cubicBezTo>
                  <a:lnTo>
                    <a:pt x="41005" y="208607"/>
                  </a:lnTo>
                  <a:cubicBezTo>
                    <a:pt x="18358" y="208607"/>
                    <a:pt x="0" y="190249"/>
                    <a:pt x="0" y="167603"/>
                  </a:cubicBezTo>
                  <a:lnTo>
                    <a:pt x="0" y="41005"/>
                  </a:lnTo>
                  <a:cubicBezTo>
                    <a:pt x="0" y="30130"/>
                    <a:pt x="4320" y="19700"/>
                    <a:pt x="12010" y="12010"/>
                  </a:cubicBezTo>
                  <a:cubicBezTo>
                    <a:pt x="19700" y="4320"/>
                    <a:pt x="30130" y="0"/>
                    <a:pt x="41005" y="0"/>
                  </a:cubicBezTo>
                  <a:close/>
                </a:path>
              </a:pathLst>
            </a:custGeom>
            <a:solidFill>
              <a:srgbClr val="5B7396"/>
            </a:solidFill>
          </p:spPr>
        </p:sp>
        <p:sp>
          <p:nvSpPr>
            <p:cNvPr id="12" name="TextBox 12"/>
            <p:cNvSpPr txBox="1"/>
            <p:nvPr/>
          </p:nvSpPr>
          <p:spPr>
            <a:xfrm>
              <a:off x="0" y="-28575"/>
              <a:ext cx="1044256" cy="237182"/>
            </a:xfrm>
            <a:prstGeom prst="rect">
              <a:avLst/>
            </a:prstGeom>
          </p:spPr>
          <p:txBody>
            <a:bodyPr lIns="50800" tIns="50800" rIns="50800" bIns="50800" rtlCol="0" anchor="ctr"/>
            <a:lstStyle/>
            <a:p>
              <a:pPr algn="ctr">
                <a:lnSpc>
                  <a:spcPts val="2660"/>
                </a:lnSpc>
              </a:pPr>
            </a:p>
          </p:txBody>
        </p:sp>
      </p:grpSp>
      <p:grpSp>
        <p:nvGrpSpPr>
          <p:cNvPr id="13" name="Group 13"/>
          <p:cNvGrpSpPr/>
          <p:nvPr>
            <p:custDataLst>
              <p:tags r:id="rId9"/>
            </p:custDataLst>
          </p:nvPr>
        </p:nvGrpSpPr>
        <p:grpSpPr>
          <a:xfrm rot="0">
            <a:off x="1066800" y="4109085"/>
            <a:ext cx="3479800" cy="4668520"/>
            <a:chOff x="0" y="0"/>
            <a:chExt cx="1044256" cy="1229568"/>
          </a:xfrm>
        </p:grpSpPr>
        <p:sp>
          <p:nvSpPr>
            <p:cNvPr id="14" name="Freeform 14"/>
            <p:cNvSpPr/>
            <p:nvPr>
              <p:custDataLst>
                <p:tags r:id="rId10"/>
              </p:custDataLst>
            </p:nvPr>
          </p:nvSpPr>
          <p:spPr>
            <a:xfrm>
              <a:off x="0" y="0"/>
              <a:ext cx="1044256" cy="1229568"/>
            </a:xfrm>
            <a:custGeom>
              <a:avLst/>
              <a:gdLst/>
              <a:ahLst/>
              <a:cxnLst/>
              <a:rect l="l" t="t" r="r" b="b"/>
              <a:pathLst>
                <a:path w="1044256" h="1229568">
                  <a:moveTo>
                    <a:pt x="41005" y="0"/>
                  </a:moveTo>
                  <a:lnTo>
                    <a:pt x="1003252" y="0"/>
                  </a:lnTo>
                  <a:cubicBezTo>
                    <a:pt x="1014127" y="0"/>
                    <a:pt x="1024557" y="4320"/>
                    <a:pt x="1032246" y="12010"/>
                  </a:cubicBezTo>
                  <a:cubicBezTo>
                    <a:pt x="1039936" y="19700"/>
                    <a:pt x="1044256" y="30130"/>
                    <a:pt x="1044256" y="41005"/>
                  </a:cubicBezTo>
                  <a:lnTo>
                    <a:pt x="1044256" y="1188563"/>
                  </a:lnTo>
                  <a:cubicBezTo>
                    <a:pt x="1044256" y="1211209"/>
                    <a:pt x="1025898" y="1229568"/>
                    <a:pt x="1003252" y="1229568"/>
                  </a:cubicBezTo>
                  <a:lnTo>
                    <a:pt x="41005" y="1229568"/>
                  </a:lnTo>
                  <a:cubicBezTo>
                    <a:pt x="30130" y="1229568"/>
                    <a:pt x="19700" y="1225247"/>
                    <a:pt x="12010" y="1217558"/>
                  </a:cubicBezTo>
                  <a:cubicBezTo>
                    <a:pt x="4320" y="1209868"/>
                    <a:pt x="0" y="1199438"/>
                    <a:pt x="0" y="1188563"/>
                  </a:cubicBezTo>
                  <a:lnTo>
                    <a:pt x="0" y="41005"/>
                  </a:lnTo>
                  <a:cubicBezTo>
                    <a:pt x="0" y="30130"/>
                    <a:pt x="4320" y="19700"/>
                    <a:pt x="12010" y="12010"/>
                  </a:cubicBezTo>
                  <a:cubicBezTo>
                    <a:pt x="19700" y="4320"/>
                    <a:pt x="30130" y="0"/>
                    <a:pt x="41005" y="0"/>
                  </a:cubicBezTo>
                  <a:close/>
                </a:path>
              </a:pathLst>
            </a:custGeom>
            <a:solidFill>
              <a:srgbClr val="B3C2D8">
                <a:alpha val="31765"/>
              </a:srgbClr>
            </a:solidFill>
            <a:ln cap="rnd">
              <a:noFill/>
              <a:prstDash val="solid"/>
              <a:round/>
            </a:ln>
          </p:spPr>
        </p:sp>
        <p:sp>
          <p:nvSpPr>
            <p:cNvPr id="15" name="TextBox 15"/>
            <p:cNvSpPr txBox="1"/>
            <p:nvPr/>
          </p:nvSpPr>
          <p:spPr>
            <a:xfrm>
              <a:off x="0" y="-28575"/>
              <a:ext cx="1044256" cy="1258143"/>
            </a:xfrm>
            <a:prstGeom prst="rect">
              <a:avLst/>
            </a:prstGeom>
          </p:spPr>
          <p:txBody>
            <a:bodyPr lIns="50800" tIns="50800" rIns="50800" bIns="50800" rtlCol="0" anchor="ctr"/>
            <a:lstStyle/>
            <a:p>
              <a:pPr algn="ctr">
                <a:lnSpc>
                  <a:spcPts val="2660"/>
                </a:lnSpc>
              </a:pPr>
            </a:p>
          </p:txBody>
        </p:sp>
      </p:grpSp>
      <p:sp>
        <p:nvSpPr>
          <p:cNvPr id="16" name="TextBox 16"/>
          <p:cNvSpPr txBox="1"/>
          <p:nvPr>
            <p:custDataLst>
              <p:tags r:id="rId11"/>
            </p:custDataLst>
          </p:nvPr>
        </p:nvSpPr>
        <p:spPr>
          <a:xfrm>
            <a:off x="1391254" y="2986086"/>
            <a:ext cx="2889059" cy="560070"/>
          </a:xfrm>
          <a:prstGeom prst="rect">
            <a:avLst/>
          </a:prstGeom>
        </p:spPr>
        <p:txBody>
          <a:bodyPr lIns="0" tIns="0" rIns="0" bIns="0" rtlCol="0" anchor="t">
            <a:spAutoFit/>
          </a:bodyPr>
          <a:lstStyle/>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Random Policy</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17" name="Group 17"/>
          <p:cNvGrpSpPr/>
          <p:nvPr>
            <p:custDataLst>
              <p:tags r:id="rId12"/>
            </p:custDataLst>
          </p:nvPr>
        </p:nvGrpSpPr>
        <p:grpSpPr>
          <a:xfrm rot="0">
            <a:off x="3937478" y="3661674"/>
            <a:ext cx="337879" cy="295645"/>
            <a:chOff x="0" y="0"/>
            <a:chExt cx="812800" cy="711200"/>
          </a:xfrm>
        </p:grpSpPr>
        <p:sp>
          <p:nvSpPr>
            <p:cNvPr id="18" name="Freeform 18"/>
            <p:cNvSpPr/>
            <p:nvPr>
              <p:custDataLst>
                <p:tags r:id="rId13"/>
              </p:custDataLst>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5B7396"/>
            </a:solidFill>
          </p:spPr>
        </p:sp>
        <p:sp>
          <p:nvSpPr>
            <p:cNvPr id="19" name="TextBox 19"/>
            <p:cNvSpPr txBox="1"/>
            <p:nvPr/>
          </p:nvSpPr>
          <p:spPr>
            <a:xfrm>
              <a:off x="127000" y="22225"/>
              <a:ext cx="558800" cy="358775"/>
            </a:xfrm>
            <a:prstGeom prst="rect">
              <a:avLst/>
            </a:prstGeom>
          </p:spPr>
          <p:txBody>
            <a:bodyPr lIns="50800" tIns="50800" rIns="50800" bIns="50800" rtlCol="0" anchor="ctr"/>
            <a:lstStyle/>
            <a:p>
              <a:pPr algn="ctr">
                <a:lnSpc>
                  <a:spcPts val="2660"/>
                </a:lnSpc>
              </a:pPr>
            </a:p>
          </p:txBody>
        </p:sp>
      </p:grpSp>
      <p:grpSp>
        <p:nvGrpSpPr>
          <p:cNvPr id="20" name="Group 20"/>
          <p:cNvGrpSpPr/>
          <p:nvPr>
            <p:custDataLst>
              <p:tags r:id="rId14"/>
            </p:custDataLst>
          </p:nvPr>
        </p:nvGrpSpPr>
        <p:grpSpPr>
          <a:xfrm rot="0">
            <a:off x="5302885" y="2903855"/>
            <a:ext cx="3596640" cy="791845"/>
            <a:chOff x="0" y="0"/>
            <a:chExt cx="1043595" cy="208607"/>
          </a:xfrm>
        </p:grpSpPr>
        <p:sp>
          <p:nvSpPr>
            <p:cNvPr id="21" name="Freeform 21"/>
            <p:cNvSpPr/>
            <p:nvPr>
              <p:custDataLst>
                <p:tags r:id="rId15"/>
              </p:custDataLst>
            </p:nvPr>
          </p:nvSpPr>
          <p:spPr>
            <a:xfrm>
              <a:off x="0" y="0"/>
              <a:ext cx="1043595" cy="208607"/>
            </a:xfrm>
            <a:custGeom>
              <a:avLst/>
              <a:gdLst/>
              <a:ahLst/>
              <a:cxnLst/>
              <a:rect l="l" t="t" r="r" b="b"/>
              <a:pathLst>
                <a:path w="1043595" h="208607">
                  <a:moveTo>
                    <a:pt x="41031" y="0"/>
                  </a:moveTo>
                  <a:lnTo>
                    <a:pt x="1002564" y="0"/>
                  </a:lnTo>
                  <a:cubicBezTo>
                    <a:pt x="1025225" y="0"/>
                    <a:pt x="1043595" y="18370"/>
                    <a:pt x="1043595" y="41031"/>
                  </a:cubicBezTo>
                  <a:lnTo>
                    <a:pt x="1043595" y="167577"/>
                  </a:lnTo>
                  <a:cubicBezTo>
                    <a:pt x="1043595" y="178459"/>
                    <a:pt x="1039272" y="188895"/>
                    <a:pt x="1031577" y="196590"/>
                  </a:cubicBezTo>
                  <a:cubicBezTo>
                    <a:pt x="1023883" y="204284"/>
                    <a:pt x="1013446" y="208607"/>
                    <a:pt x="1002564" y="208607"/>
                  </a:cubicBezTo>
                  <a:lnTo>
                    <a:pt x="41031" y="208607"/>
                  </a:lnTo>
                  <a:cubicBezTo>
                    <a:pt x="18370" y="208607"/>
                    <a:pt x="0" y="190237"/>
                    <a:pt x="0" y="167577"/>
                  </a:cubicBezTo>
                  <a:lnTo>
                    <a:pt x="0" y="41031"/>
                  </a:lnTo>
                  <a:cubicBezTo>
                    <a:pt x="0" y="30149"/>
                    <a:pt x="4323" y="19712"/>
                    <a:pt x="12018" y="12018"/>
                  </a:cubicBezTo>
                  <a:cubicBezTo>
                    <a:pt x="19712" y="4323"/>
                    <a:pt x="30149" y="0"/>
                    <a:pt x="41031" y="0"/>
                  </a:cubicBezTo>
                  <a:close/>
                </a:path>
              </a:pathLst>
            </a:custGeom>
            <a:solidFill>
              <a:srgbClr val="CBDCDE"/>
            </a:solidFill>
            <a:ln cap="rnd">
              <a:noFill/>
              <a:prstDash val="solid"/>
              <a:round/>
            </a:ln>
          </p:spPr>
        </p:sp>
        <p:sp>
          <p:nvSpPr>
            <p:cNvPr id="22" name="TextBox 22"/>
            <p:cNvSpPr txBox="1"/>
            <p:nvPr/>
          </p:nvSpPr>
          <p:spPr>
            <a:xfrm>
              <a:off x="0" y="-28575"/>
              <a:ext cx="1043595" cy="237182"/>
            </a:xfrm>
            <a:prstGeom prst="rect">
              <a:avLst/>
            </a:prstGeom>
          </p:spPr>
          <p:txBody>
            <a:bodyPr lIns="50800" tIns="50800" rIns="50800" bIns="50800" rtlCol="0" anchor="ctr"/>
            <a:lstStyle/>
            <a:p>
              <a:pPr marL="0" lvl="0" indent="0" algn="ctr">
                <a:lnSpc>
                  <a:spcPts val="2660"/>
                </a:lnSpc>
                <a:spcBef>
                  <a:spcPct val="0"/>
                </a:spcBef>
              </a:pPr>
            </a:p>
          </p:txBody>
        </p:sp>
      </p:grpSp>
      <p:grpSp>
        <p:nvGrpSpPr>
          <p:cNvPr id="23" name="Group 23"/>
          <p:cNvGrpSpPr/>
          <p:nvPr>
            <p:custDataLst>
              <p:tags r:id="rId16"/>
            </p:custDataLst>
          </p:nvPr>
        </p:nvGrpSpPr>
        <p:grpSpPr>
          <a:xfrm rot="0">
            <a:off x="5302885" y="4229100"/>
            <a:ext cx="3596640" cy="4559935"/>
            <a:chOff x="0" y="0"/>
            <a:chExt cx="1043595" cy="1229568"/>
          </a:xfrm>
        </p:grpSpPr>
        <p:sp>
          <p:nvSpPr>
            <p:cNvPr id="24" name="Freeform 24"/>
            <p:cNvSpPr/>
            <p:nvPr>
              <p:custDataLst>
                <p:tags r:id="rId17"/>
              </p:custDataLst>
            </p:nvPr>
          </p:nvSpPr>
          <p:spPr>
            <a:xfrm>
              <a:off x="0" y="0"/>
              <a:ext cx="1043595" cy="1229568"/>
            </a:xfrm>
            <a:custGeom>
              <a:avLst/>
              <a:gdLst/>
              <a:ahLst/>
              <a:cxnLst/>
              <a:rect l="l" t="t" r="r" b="b"/>
              <a:pathLst>
                <a:path w="1043595" h="1229568">
                  <a:moveTo>
                    <a:pt x="41031" y="0"/>
                  </a:moveTo>
                  <a:lnTo>
                    <a:pt x="1002564" y="0"/>
                  </a:lnTo>
                  <a:cubicBezTo>
                    <a:pt x="1025225" y="0"/>
                    <a:pt x="1043595" y="18370"/>
                    <a:pt x="1043595" y="41031"/>
                  </a:cubicBezTo>
                  <a:lnTo>
                    <a:pt x="1043595" y="1188537"/>
                  </a:lnTo>
                  <a:cubicBezTo>
                    <a:pt x="1043595" y="1211197"/>
                    <a:pt x="1025225" y="1229568"/>
                    <a:pt x="1002564" y="1229568"/>
                  </a:cubicBezTo>
                  <a:lnTo>
                    <a:pt x="41031" y="1229568"/>
                  </a:lnTo>
                  <a:cubicBezTo>
                    <a:pt x="30149" y="1229568"/>
                    <a:pt x="19712" y="1225245"/>
                    <a:pt x="12018" y="1217550"/>
                  </a:cubicBezTo>
                  <a:cubicBezTo>
                    <a:pt x="4323" y="1209855"/>
                    <a:pt x="0" y="1199419"/>
                    <a:pt x="0" y="1188537"/>
                  </a:cubicBezTo>
                  <a:lnTo>
                    <a:pt x="0" y="41031"/>
                  </a:lnTo>
                  <a:cubicBezTo>
                    <a:pt x="0" y="30149"/>
                    <a:pt x="4323" y="19712"/>
                    <a:pt x="12018" y="12018"/>
                  </a:cubicBezTo>
                  <a:cubicBezTo>
                    <a:pt x="19712" y="4323"/>
                    <a:pt x="30149" y="0"/>
                    <a:pt x="41031" y="0"/>
                  </a:cubicBezTo>
                  <a:close/>
                </a:path>
              </a:pathLst>
            </a:custGeom>
            <a:solidFill>
              <a:srgbClr val="CBDCDE">
                <a:alpha val="31765"/>
              </a:srgbClr>
            </a:solidFill>
            <a:ln cap="rnd">
              <a:noFill/>
              <a:prstDash val="solid"/>
              <a:round/>
            </a:ln>
          </p:spPr>
        </p:sp>
        <p:sp>
          <p:nvSpPr>
            <p:cNvPr id="25" name="TextBox 25"/>
            <p:cNvSpPr txBox="1"/>
            <p:nvPr/>
          </p:nvSpPr>
          <p:spPr>
            <a:xfrm>
              <a:off x="0" y="-28575"/>
              <a:ext cx="1043595" cy="1258143"/>
            </a:xfrm>
            <a:prstGeom prst="rect">
              <a:avLst/>
            </a:prstGeom>
          </p:spPr>
          <p:txBody>
            <a:bodyPr lIns="50800" tIns="50800" rIns="50800" bIns="50800" rtlCol="0" anchor="ctr"/>
            <a:lstStyle/>
            <a:p>
              <a:pPr marL="0" lvl="0" indent="0" algn="ctr">
                <a:lnSpc>
                  <a:spcPts val="2660"/>
                </a:lnSpc>
                <a:spcBef>
                  <a:spcPct val="0"/>
                </a:spcBef>
              </a:pPr>
            </a:p>
          </p:txBody>
        </p:sp>
      </p:grpSp>
      <p:sp>
        <p:nvSpPr>
          <p:cNvPr id="26" name="TextBox 26"/>
          <p:cNvSpPr txBox="1"/>
          <p:nvPr>
            <p:custDataLst>
              <p:tags r:id="rId18"/>
            </p:custDataLst>
          </p:nvPr>
        </p:nvSpPr>
        <p:spPr>
          <a:xfrm>
            <a:off x="5257800" y="2987675"/>
            <a:ext cx="3641725" cy="560070"/>
          </a:xfrm>
          <a:prstGeom prst="rect">
            <a:avLst/>
          </a:prstGeom>
        </p:spPr>
        <p:txBody>
          <a:bodyPr wrap="square" lIns="0" tIns="0" rIns="0" bIns="0" rtlCol="0" anchor="t">
            <a:spAutoFit/>
          </a:bodyPr>
          <a:lstStyle/>
          <a:p>
            <a:pPr algn="ctr">
              <a:lnSpc>
                <a:spcPts val="4370"/>
              </a:lnSpc>
            </a:pPr>
            <a:r>
              <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Greedy Algorithm</a:t>
            </a:r>
            <a:endPar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27" name="Group 27"/>
          <p:cNvGrpSpPr/>
          <p:nvPr>
            <p:custDataLst>
              <p:tags r:id="rId19"/>
            </p:custDataLst>
          </p:nvPr>
        </p:nvGrpSpPr>
        <p:grpSpPr>
          <a:xfrm rot="0">
            <a:off x="8021911" y="3686405"/>
            <a:ext cx="337879" cy="295645"/>
            <a:chOff x="0" y="0"/>
            <a:chExt cx="812800" cy="711200"/>
          </a:xfrm>
        </p:grpSpPr>
        <p:sp>
          <p:nvSpPr>
            <p:cNvPr id="28" name="Freeform 28"/>
            <p:cNvSpPr/>
            <p:nvPr>
              <p:custDataLst>
                <p:tags r:id="rId20"/>
              </p:custDataLst>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CBDCDE"/>
            </a:solidFill>
          </p:spPr>
        </p:sp>
        <p:sp>
          <p:nvSpPr>
            <p:cNvPr id="29" name="TextBox 29"/>
            <p:cNvSpPr txBox="1"/>
            <p:nvPr/>
          </p:nvSpPr>
          <p:spPr>
            <a:xfrm>
              <a:off x="127000" y="22225"/>
              <a:ext cx="558800" cy="358775"/>
            </a:xfrm>
            <a:prstGeom prst="rect">
              <a:avLst/>
            </a:prstGeom>
          </p:spPr>
          <p:txBody>
            <a:bodyPr lIns="50800" tIns="50800" rIns="50800" bIns="50800" rtlCol="0" anchor="ctr"/>
            <a:lstStyle/>
            <a:p>
              <a:pPr algn="ctr">
                <a:lnSpc>
                  <a:spcPts val="2660"/>
                </a:lnSpc>
              </a:pPr>
            </a:p>
          </p:txBody>
        </p:sp>
      </p:grpSp>
      <p:sp>
        <p:nvSpPr>
          <p:cNvPr id="40" name="TextBox 40"/>
          <p:cNvSpPr txBox="1"/>
          <p:nvPr>
            <p:custDataLst>
              <p:tags r:id="rId21"/>
            </p:custDataLst>
          </p:nvPr>
        </p:nvSpPr>
        <p:spPr>
          <a:xfrm>
            <a:off x="1219200" y="4239260"/>
            <a:ext cx="3141345" cy="3869690"/>
          </a:xfrm>
          <a:prstGeom prst="rect">
            <a:avLst/>
          </a:prstGeom>
        </p:spPr>
        <p:txBody>
          <a:bodyPr wrap="square" lIns="0" tIns="0" rIns="0" bIns="0" rtlCol="0" anchor="t">
            <a:noAutofit/>
          </a:bodyPr>
          <a:lstStyle/>
          <a:p>
            <a:pPr algn="l">
              <a:lnSpc>
                <a:spcPct val="100000"/>
              </a:lnSpc>
            </a:pPr>
            <a:r>
              <a:rPr lang="en-US" altLang="zh-CN" sz="3600">
                <a:solidFill>
                  <a:srgbClr val="100F0D"/>
                </a:solidFill>
                <a:ea typeface="思源黑体 2" panose="020B0500000000000000" charset="-122"/>
                <a:cs typeface="+mn-lt"/>
                <a:sym typeface="思源黑体 2" panose="020B0500000000000000" charset="-122"/>
              </a:rPr>
              <a:t>The random policy selects moves uniformly from legal columns, offering no strategic advantage. </a:t>
            </a:r>
            <a:endParaRPr lang="en-US" altLang="zh-CN" sz="3600">
              <a:solidFill>
                <a:srgbClr val="100F0D"/>
              </a:solidFill>
              <a:ea typeface="思源黑体 2" panose="020B0500000000000000" charset="-122"/>
              <a:cs typeface="+mn-lt"/>
              <a:sym typeface="思源黑体 2" panose="020B0500000000000000" charset="-122"/>
            </a:endParaRPr>
          </a:p>
        </p:txBody>
      </p:sp>
      <p:sp>
        <p:nvSpPr>
          <p:cNvPr id="41" name="TextBox 41"/>
          <p:cNvSpPr txBox="1"/>
          <p:nvPr>
            <p:custDataLst>
              <p:tags r:id="rId22"/>
            </p:custDataLst>
          </p:nvPr>
        </p:nvSpPr>
        <p:spPr>
          <a:xfrm>
            <a:off x="5379085" y="4334510"/>
            <a:ext cx="3410585" cy="4431665"/>
          </a:xfrm>
          <a:prstGeom prst="rect">
            <a:avLst/>
          </a:prstGeom>
        </p:spPr>
        <p:txBody>
          <a:bodyPr wrap="square" lIns="0" tIns="0" rIns="0" bIns="0" rtlCol="0" anchor="t">
            <a:spAutoFit/>
          </a:bodyPr>
          <a:lstStyle/>
          <a:p>
            <a:pPr algn="l">
              <a:lnSpc>
                <a:spcPct val="100000"/>
              </a:lnSpc>
            </a:pPr>
            <a:r>
              <a:rPr lang="en-US" altLang="zh-CN" sz="3600">
                <a:solidFill>
                  <a:srgbClr val="100F0D"/>
                </a:solidFill>
                <a:ea typeface="思源黑体 2" panose="020B0500000000000000" charset="-122"/>
                <a:cs typeface="+mn-lt"/>
                <a:sym typeface="思源黑体 2" panose="020B0500000000000000" charset="-122"/>
              </a:rPr>
              <a:t>This heuristic-based approach prioritizes immediate gains (e.g., completing a 3-in-a-row) or blocking opponents. </a:t>
            </a:r>
            <a:endParaRPr lang="en-US" altLang="zh-CN" sz="3600">
              <a:solidFill>
                <a:srgbClr val="100F0D"/>
              </a:solidFill>
              <a:ea typeface="思源黑体 2" panose="020B0500000000000000" charset="-122"/>
              <a:cs typeface="+mn-lt"/>
              <a:sym typeface="思源黑体 2" panose="020B0500000000000000" charset="-122"/>
            </a:endParaRPr>
          </a:p>
        </p:txBody>
      </p:sp>
      <p:grpSp>
        <p:nvGrpSpPr>
          <p:cNvPr id="65" name="Group 10"/>
          <p:cNvGrpSpPr/>
          <p:nvPr/>
        </p:nvGrpSpPr>
        <p:grpSpPr>
          <a:xfrm rot="0">
            <a:off x="9731375" y="2916555"/>
            <a:ext cx="3403600" cy="791845"/>
            <a:chOff x="0" y="0"/>
            <a:chExt cx="1044256" cy="208607"/>
          </a:xfrm>
        </p:grpSpPr>
        <p:sp>
          <p:nvSpPr>
            <p:cNvPr id="66" name="Freeform 11"/>
            <p:cNvSpPr/>
            <p:nvPr/>
          </p:nvSpPr>
          <p:spPr>
            <a:xfrm>
              <a:off x="0" y="0"/>
              <a:ext cx="1044256" cy="208607"/>
            </a:xfrm>
            <a:custGeom>
              <a:avLst/>
              <a:gdLst/>
              <a:ahLst/>
              <a:cxnLst/>
              <a:rect l="l" t="t" r="r" b="b"/>
              <a:pathLst>
                <a:path w="1044256" h="208607">
                  <a:moveTo>
                    <a:pt x="41005" y="0"/>
                  </a:moveTo>
                  <a:lnTo>
                    <a:pt x="1003252" y="0"/>
                  </a:lnTo>
                  <a:cubicBezTo>
                    <a:pt x="1014127" y="0"/>
                    <a:pt x="1024557" y="4320"/>
                    <a:pt x="1032246" y="12010"/>
                  </a:cubicBezTo>
                  <a:cubicBezTo>
                    <a:pt x="1039936" y="19700"/>
                    <a:pt x="1044256" y="30130"/>
                    <a:pt x="1044256" y="41005"/>
                  </a:cubicBezTo>
                  <a:lnTo>
                    <a:pt x="1044256" y="167603"/>
                  </a:lnTo>
                  <a:cubicBezTo>
                    <a:pt x="1044256" y="178478"/>
                    <a:pt x="1039936" y="188907"/>
                    <a:pt x="1032246" y="196597"/>
                  </a:cubicBezTo>
                  <a:cubicBezTo>
                    <a:pt x="1024557" y="204287"/>
                    <a:pt x="1014127" y="208607"/>
                    <a:pt x="1003252" y="208607"/>
                  </a:cubicBezTo>
                  <a:lnTo>
                    <a:pt x="41005" y="208607"/>
                  </a:lnTo>
                  <a:cubicBezTo>
                    <a:pt x="18358" y="208607"/>
                    <a:pt x="0" y="190249"/>
                    <a:pt x="0" y="167603"/>
                  </a:cubicBezTo>
                  <a:lnTo>
                    <a:pt x="0" y="41005"/>
                  </a:lnTo>
                  <a:cubicBezTo>
                    <a:pt x="0" y="30130"/>
                    <a:pt x="4320" y="19700"/>
                    <a:pt x="12010" y="12010"/>
                  </a:cubicBezTo>
                  <a:cubicBezTo>
                    <a:pt x="19700" y="4320"/>
                    <a:pt x="30130" y="0"/>
                    <a:pt x="41005" y="0"/>
                  </a:cubicBezTo>
                  <a:close/>
                </a:path>
              </a:pathLst>
            </a:custGeom>
            <a:solidFill>
              <a:srgbClr val="5B7396"/>
            </a:solidFill>
          </p:spPr>
        </p:sp>
        <p:sp>
          <p:nvSpPr>
            <p:cNvPr id="67" name="TextBox 12"/>
            <p:cNvSpPr txBox="1"/>
            <p:nvPr/>
          </p:nvSpPr>
          <p:spPr>
            <a:xfrm>
              <a:off x="0" y="-28575"/>
              <a:ext cx="1044256" cy="237182"/>
            </a:xfrm>
            <a:prstGeom prst="rect">
              <a:avLst/>
            </a:prstGeom>
          </p:spPr>
          <p:txBody>
            <a:bodyPr lIns="50800" tIns="50800" rIns="50800" bIns="50800" rtlCol="0" anchor="ctr"/>
            <a:p>
              <a:pPr algn="ctr">
                <a:lnSpc>
                  <a:spcPts val="2660"/>
                </a:lnSpc>
              </a:pPr>
            </a:p>
          </p:txBody>
        </p:sp>
      </p:grpSp>
      <p:grpSp>
        <p:nvGrpSpPr>
          <p:cNvPr id="68" name="Group 13"/>
          <p:cNvGrpSpPr/>
          <p:nvPr/>
        </p:nvGrpSpPr>
        <p:grpSpPr>
          <a:xfrm rot="0">
            <a:off x="9655175" y="4133215"/>
            <a:ext cx="3479800" cy="4668520"/>
            <a:chOff x="0" y="0"/>
            <a:chExt cx="1044256" cy="1229568"/>
          </a:xfrm>
        </p:grpSpPr>
        <p:sp>
          <p:nvSpPr>
            <p:cNvPr id="69" name="Freeform 14"/>
            <p:cNvSpPr/>
            <p:nvPr/>
          </p:nvSpPr>
          <p:spPr>
            <a:xfrm>
              <a:off x="0" y="0"/>
              <a:ext cx="1044256" cy="1229568"/>
            </a:xfrm>
            <a:custGeom>
              <a:avLst/>
              <a:gdLst/>
              <a:ahLst/>
              <a:cxnLst/>
              <a:rect l="l" t="t" r="r" b="b"/>
              <a:pathLst>
                <a:path w="1044256" h="1229568">
                  <a:moveTo>
                    <a:pt x="41005" y="0"/>
                  </a:moveTo>
                  <a:lnTo>
                    <a:pt x="1003252" y="0"/>
                  </a:lnTo>
                  <a:cubicBezTo>
                    <a:pt x="1014127" y="0"/>
                    <a:pt x="1024557" y="4320"/>
                    <a:pt x="1032246" y="12010"/>
                  </a:cubicBezTo>
                  <a:cubicBezTo>
                    <a:pt x="1039936" y="19700"/>
                    <a:pt x="1044256" y="30130"/>
                    <a:pt x="1044256" y="41005"/>
                  </a:cubicBezTo>
                  <a:lnTo>
                    <a:pt x="1044256" y="1188563"/>
                  </a:lnTo>
                  <a:cubicBezTo>
                    <a:pt x="1044256" y="1211209"/>
                    <a:pt x="1025898" y="1229568"/>
                    <a:pt x="1003252" y="1229568"/>
                  </a:cubicBezTo>
                  <a:lnTo>
                    <a:pt x="41005" y="1229568"/>
                  </a:lnTo>
                  <a:cubicBezTo>
                    <a:pt x="30130" y="1229568"/>
                    <a:pt x="19700" y="1225247"/>
                    <a:pt x="12010" y="1217558"/>
                  </a:cubicBezTo>
                  <a:cubicBezTo>
                    <a:pt x="4320" y="1209868"/>
                    <a:pt x="0" y="1199438"/>
                    <a:pt x="0" y="1188563"/>
                  </a:cubicBezTo>
                  <a:lnTo>
                    <a:pt x="0" y="41005"/>
                  </a:lnTo>
                  <a:cubicBezTo>
                    <a:pt x="0" y="30130"/>
                    <a:pt x="4320" y="19700"/>
                    <a:pt x="12010" y="12010"/>
                  </a:cubicBezTo>
                  <a:cubicBezTo>
                    <a:pt x="19700" y="4320"/>
                    <a:pt x="30130" y="0"/>
                    <a:pt x="41005" y="0"/>
                  </a:cubicBezTo>
                  <a:close/>
                </a:path>
              </a:pathLst>
            </a:custGeom>
            <a:solidFill>
              <a:srgbClr val="B3C2D8">
                <a:alpha val="31765"/>
              </a:srgbClr>
            </a:solidFill>
            <a:ln cap="rnd">
              <a:noFill/>
              <a:prstDash val="solid"/>
              <a:round/>
            </a:ln>
          </p:spPr>
        </p:sp>
        <p:sp>
          <p:nvSpPr>
            <p:cNvPr id="70" name="TextBox 15"/>
            <p:cNvSpPr txBox="1"/>
            <p:nvPr/>
          </p:nvSpPr>
          <p:spPr>
            <a:xfrm>
              <a:off x="0" y="-28575"/>
              <a:ext cx="1044256" cy="1258143"/>
            </a:xfrm>
            <a:prstGeom prst="rect">
              <a:avLst/>
            </a:prstGeom>
          </p:spPr>
          <p:txBody>
            <a:bodyPr lIns="50800" tIns="50800" rIns="50800" bIns="50800" rtlCol="0" anchor="ctr"/>
            <a:p>
              <a:pPr algn="ctr">
                <a:lnSpc>
                  <a:spcPts val="2660"/>
                </a:lnSpc>
              </a:pPr>
            </a:p>
          </p:txBody>
        </p:sp>
      </p:grpSp>
      <p:sp>
        <p:nvSpPr>
          <p:cNvPr id="71" name="TextBox 16"/>
          <p:cNvSpPr txBox="1"/>
          <p:nvPr/>
        </p:nvSpPr>
        <p:spPr>
          <a:xfrm>
            <a:off x="9296400" y="2990850"/>
            <a:ext cx="4377690" cy="560070"/>
          </a:xfrm>
          <a:prstGeom prst="rect">
            <a:avLst/>
          </a:prstGeom>
        </p:spPr>
        <p:txBody>
          <a:bodyPr wrap="square" lIns="0" tIns="0" rIns="0" bIns="0" rtlCol="0" anchor="t">
            <a:spAutoFit/>
          </a:bodyPr>
          <a:p>
            <a:pPr algn="ctr">
              <a:lnSpc>
                <a:spcPts val="4370"/>
              </a:lnSpc>
            </a:pPr>
            <a:r>
              <a:rPr lang="en-US" altLang="zh-CN" sz="24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Minimax</a:t>
            </a:r>
            <a:endParaRPr lang="en-US" altLang="zh-CN" sz="24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72" name="Group 17"/>
          <p:cNvGrpSpPr/>
          <p:nvPr/>
        </p:nvGrpSpPr>
        <p:grpSpPr>
          <a:xfrm rot="0">
            <a:off x="12525853" y="3685804"/>
            <a:ext cx="337879" cy="295645"/>
            <a:chOff x="0" y="0"/>
            <a:chExt cx="812800" cy="711200"/>
          </a:xfrm>
        </p:grpSpPr>
        <p:sp>
          <p:nvSpPr>
            <p:cNvPr id="73" name="Freeform 18"/>
            <p:cNvSpPr/>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5B7396"/>
            </a:solidFill>
          </p:spPr>
        </p:sp>
        <p:sp>
          <p:nvSpPr>
            <p:cNvPr id="74" name="TextBox 19"/>
            <p:cNvSpPr txBox="1"/>
            <p:nvPr/>
          </p:nvSpPr>
          <p:spPr>
            <a:xfrm>
              <a:off x="127000" y="22225"/>
              <a:ext cx="558800" cy="358775"/>
            </a:xfrm>
            <a:prstGeom prst="rect">
              <a:avLst/>
            </a:prstGeom>
          </p:spPr>
          <p:txBody>
            <a:bodyPr lIns="50800" tIns="50800" rIns="50800" bIns="50800" rtlCol="0" anchor="ctr"/>
            <a:p>
              <a:pPr algn="ctr">
                <a:lnSpc>
                  <a:spcPts val="2660"/>
                </a:lnSpc>
              </a:pPr>
            </a:p>
          </p:txBody>
        </p:sp>
      </p:grpSp>
      <p:grpSp>
        <p:nvGrpSpPr>
          <p:cNvPr id="75" name="Group 20"/>
          <p:cNvGrpSpPr/>
          <p:nvPr/>
        </p:nvGrpSpPr>
        <p:grpSpPr>
          <a:xfrm rot="0">
            <a:off x="13973175" y="2880995"/>
            <a:ext cx="3596640" cy="791845"/>
            <a:chOff x="0" y="0"/>
            <a:chExt cx="1043595" cy="208607"/>
          </a:xfrm>
        </p:grpSpPr>
        <p:sp>
          <p:nvSpPr>
            <p:cNvPr id="76" name="Freeform 21"/>
            <p:cNvSpPr/>
            <p:nvPr/>
          </p:nvSpPr>
          <p:spPr>
            <a:xfrm>
              <a:off x="0" y="0"/>
              <a:ext cx="1043595" cy="208607"/>
            </a:xfrm>
            <a:custGeom>
              <a:avLst/>
              <a:gdLst/>
              <a:ahLst/>
              <a:cxnLst/>
              <a:rect l="l" t="t" r="r" b="b"/>
              <a:pathLst>
                <a:path w="1043595" h="208607">
                  <a:moveTo>
                    <a:pt x="41031" y="0"/>
                  </a:moveTo>
                  <a:lnTo>
                    <a:pt x="1002564" y="0"/>
                  </a:lnTo>
                  <a:cubicBezTo>
                    <a:pt x="1025225" y="0"/>
                    <a:pt x="1043595" y="18370"/>
                    <a:pt x="1043595" y="41031"/>
                  </a:cubicBezTo>
                  <a:lnTo>
                    <a:pt x="1043595" y="167577"/>
                  </a:lnTo>
                  <a:cubicBezTo>
                    <a:pt x="1043595" y="178459"/>
                    <a:pt x="1039272" y="188895"/>
                    <a:pt x="1031577" y="196590"/>
                  </a:cubicBezTo>
                  <a:cubicBezTo>
                    <a:pt x="1023883" y="204284"/>
                    <a:pt x="1013446" y="208607"/>
                    <a:pt x="1002564" y="208607"/>
                  </a:cubicBezTo>
                  <a:lnTo>
                    <a:pt x="41031" y="208607"/>
                  </a:lnTo>
                  <a:cubicBezTo>
                    <a:pt x="18370" y="208607"/>
                    <a:pt x="0" y="190237"/>
                    <a:pt x="0" y="167577"/>
                  </a:cubicBezTo>
                  <a:lnTo>
                    <a:pt x="0" y="41031"/>
                  </a:lnTo>
                  <a:cubicBezTo>
                    <a:pt x="0" y="30149"/>
                    <a:pt x="4323" y="19712"/>
                    <a:pt x="12018" y="12018"/>
                  </a:cubicBezTo>
                  <a:cubicBezTo>
                    <a:pt x="19712" y="4323"/>
                    <a:pt x="30149" y="0"/>
                    <a:pt x="41031" y="0"/>
                  </a:cubicBezTo>
                  <a:close/>
                </a:path>
              </a:pathLst>
            </a:custGeom>
            <a:solidFill>
              <a:srgbClr val="CBDCDE"/>
            </a:solidFill>
            <a:ln cap="rnd">
              <a:noFill/>
              <a:prstDash val="solid"/>
              <a:round/>
            </a:ln>
          </p:spPr>
        </p:sp>
        <p:sp>
          <p:nvSpPr>
            <p:cNvPr id="77" name="TextBox 22"/>
            <p:cNvSpPr txBox="1"/>
            <p:nvPr/>
          </p:nvSpPr>
          <p:spPr>
            <a:xfrm>
              <a:off x="0" y="-28575"/>
              <a:ext cx="1043595" cy="237182"/>
            </a:xfrm>
            <a:prstGeom prst="rect">
              <a:avLst/>
            </a:prstGeom>
          </p:spPr>
          <p:txBody>
            <a:bodyPr lIns="50800" tIns="50800" rIns="50800" bIns="50800" rtlCol="0" anchor="ctr"/>
            <a:p>
              <a:pPr marL="0" lvl="0" indent="0" algn="ctr">
                <a:lnSpc>
                  <a:spcPts val="2660"/>
                </a:lnSpc>
                <a:spcBef>
                  <a:spcPct val="0"/>
                </a:spcBef>
              </a:pPr>
            </a:p>
          </p:txBody>
        </p:sp>
      </p:grpSp>
      <p:grpSp>
        <p:nvGrpSpPr>
          <p:cNvPr id="78" name="Group 23"/>
          <p:cNvGrpSpPr/>
          <p:nvPr/>
        </p:nvGrpSpPr>
        <p:grpSpPr>
          <a:xfrm rot="0">
            <a:off x="13973175" y="4206240"/>
            <a:ext cx="3596640" cy="4559935"/>
            <a:chOff x="0" y="0"/>
            <a:chExt cx="1043595" cy="1229568"/>
          </a:xfrm>
        </p:grpSpPr>
        <p:sp>
          <p:nvSpPr>
            <p:cNvPr id="79" name="Freeform 24"/>
            <p:cNvSpPr/>
            <p:nvPr/>
          </p:nvSpPr>
          <p:spPr>
            <a:xfrm>
              <a:off x="0" y="0"/>
              <a:ext cx="1043595" cy="1229568"/>
            </a:xfrm>
            <a:custGeom>
              <a:avLst/>
              <a:gdLst/>
              <a:ahLst/>
              <a:cxnLst/>
              <a:rect l="l" t="t" r="r" b="b"/>
              <a:pathLst>
                <a:path w="1043595" h="1229568">
                  <a:moveTo>
                    <a:pt x="41031" y="0"/>
                  </a:moveTo>
                  <a:lnTo>
                    <a:pt x="1002564" y="0"/>
                  </a:lnTo>
                  <a:cubicBezTo>
                    <a:pt x="1025225" y="0"/>
                    <a:pt x="1043595" y="18370"/>
                    <a:pt x="1043595" y="41031"/>
                  </a:cubicBezTo>
                  <a:lnTo>
                    <a:pt x="1043595" y="1188537"/>
                  </a:lnTo>
                  <a:cubicBezTo>
                    <a:pt x="1043595" y="1211197"/>
                    <a:pt x="1025225" y="1229568"/>
                    <a:pt x="1002564" y="1229568"/>
                  </a:cubicBezTo>
                  <a:lnTo>
                    <a:pt x="41031" y="1229568"/>
                  </a:lnTo>
                  <a:cubicBezTo>
                    <a:pt x="30149" y="1229568"/>
                    <a:pt x="19712" y="1225245"/>
                    <a:pt x="12018" y="1217550"/>
                  </a:cubicBezTo>
                  <a:cubicBezTo>
                    <a:pt x="4323" y="1209855"/>
                    <a:pt x="0" y="1199419"/>
                    <a:pt x="0" y="1188537"/>
                  </a:cubicBezTo>
                  <a:lnTo>
                    <a:pt x="0" y="41031"/>
                  </a:lnTo>
                  <a:cubicBezTo>
                    <a:pt x="0" y="30149"/>
                    <a:pt x="4323" y="19712"/>
                    <a:pt x="12018" y="12018"/>
                  </a:cubicBezTo>
                  <a:cubicBezTo>
                    <a:pt x="19712" y="4323"/>
                    <a:pt x="30149" y="0"/>
                    <a:pt x="41031" y="0"/>
                  </a:cubicBezTo>
                  <a:close/>
                </a:path>
              </a:pathLst>
            </a:custGeom>
            <a:solidFill>
              <a:srgbClr val="CBDCDE">
                <a:alpha val="31765"/>
              </a:srgbClr>
            </a:solidFill>
            <a:ln cap="rnd">
              <a:noFill/>
              <a:prstDash val="solid"/>
              <a:round/>
            </a:ln>
          </p:spPr>
        </p:sp>
        <p:sp>
          <p:nvSpPr>
            <p:cNvPr id="80" name="TextBox 25"/>
            <p:cNvSpPr txBox="1"/>
            <p:nvPr/>
          </p:nvSpPr>
          <p:spPr>
            <a:xfrm>
              <a:off x="0" y="-28575"/>
              <a:ext cx="1043595" cy="1258143"/>
            </a:xfrm>
            <a:prstGeom prst="rect">
              <a:avLst/>
            </a:prstGeom>
          </p:spPr>
          <p:txBody>
            <a:bodyPr lIns="50800" tIns="50800" rIns="50800" bIns="50800" rtlCol="0" anchor="ctr"/>
            <a:p>
              <a:pPr marL="0" lvl="0" indent="0" algn="ctr">
                <a:lnSpc>
                  <a:spcPts val="2660"/>
                </a:lnSpc>
                <a:spcBef>
                  <a:spcPct val="0"/>
                </a:spcBef>
              </a:pPr>
            </a:p>
          </p:txBody>
        </p:sp>
      </p:grpSp>
      <p:sp>
        <p:nvSpPr>
          <p:cNvPr id="81" name="TextBox 26"/>
          <p:cNvSpPr txBox="1"/>
          <p:nvPr/>
        </p:nvSpPr>
        <p:spPr>
          <a:xfrm>
            <a:off x="13928090" y="2964815"/>
            <a:ext cx="3641725" cy="560070"/>
          </a:xfrm>
          <a:prstGeom prst="rect">
            <a:avLst/>
          </a:prstGeom>
        </p:spPr>
        <p:txBody>
          <a:bodyPr wrap="square" lIns="0" tIns="0" rIns="0" bIns="0" rtlCol="0" anchor="t">
            <a:spAutoFit/>
          </a:bodyPr>
          <a:p>
            <a:pPr algn="ctr">
              <a:lnSpc>
                <a:spcPts val="4370"/>
              </a:lnSpc>
            </a:pPr>
            <a:r>
              <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Q-learning (DQN)</a:t>
            </a:r>
            <a:endPar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82" name="Group 27"/>
          <p:cNvGrpSpPr/>
          <p:nvPr/>
        </p:nvGrpSpPr>
        <p:grpSpPr>
          <a:xfrm rot="0">
            <a:off x="16692201" y="3663545"/>
            <a:ext cx="337879" cy="295645"/>
            <a:chOff x="0" y="0"/>
            <a:chExt cx="812800" cy="711200"/>
          </a:xfrm>
        </p:grpSpPr>
        <p:sp>
          <p:nvSpPr>
            <p:cNvPr id="83" name="Freeform 28"/>
            <p:cNvSpPr/>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CBDCDE"/>
            </a:solidFill>
          </p:spPr>
        </p:sp>
        <p:sp>
          <p:nvSpPr>
            <p:cNvPr id="84" name="TextBox 29"/>
            <p:cNvSpPr txBox="1"/>
            <p:nvPr/>
          </p:nvSpPr>
          <p:spPr>
            <a:xfrm>
              <a:off x="127000" y="22225"/>
              <a:ext cx="558800" cy="358775"/>
            </a:xfrm>
            <a:prstGeom prst="rect">
              <a:avLst/>
            </a:prstGeom>
          </p:spPr>
          <p:txBody>
            <a:bodyPr lIns="50800" tIns="50800" rIns="50800" bIns="50800" rtlCol="0" anchor="ctr"/>
            <a:p>
              <a:pPr algn="ctr">
                <a:lnSpc>
                  <a:spcPts val="2660"/>
                </a:lnSpc>
              </a:pPr>
            </a:p>
          </p:txBody>
        </p:sp>
      </p:grpSp>
      <p:sp>
        <p:nvSpPr>
          <p:cNvPr id="85" name="TextBox 40"/>
          <p:cNvSpPr txBox="1"/>
          <p:nvPr/>
        </p:nvSpPr>
        <p:spPr>
          <a:xfrm>
            <a:off x="9807575" y="4481830"/>
            <a:ext cx="3061335" cy="3877945"/>
          </a:xfrm>
          <a:prstGeom prst="rect">
            <a:avLst/>
          </a:prstGeom>
        </p:spPr>
        <p:txBody>
          <a:bodyPr wrap="square" lIns="0" tIns="0" rIns="0" bIns="0" rtlCol="0" anchor="t">
            <a:spAutoFit/>
          </a:bodyPr>
          <a:p>
            <a:pPr algn="just">
              <a:lnSpc>
                <a:spcPct val="100000"/>
              </a:lnSpc>
              <a:buClrTx/>
              <a:buSzTx/>
              <a:buFontTx/>
            </a:pPr>
            <a:r>
              <a:rPr lang="en-US" altLang="zh-CN" sz="3600">
                <a:solidFill>
                  <a:srgbClr val="100F0D"/>
                </a:solidFill>
                <a:ea typeface="思源黑体 2" panose="020B0500000000000000" charset="-122"/>
                <a:cs typeface="+mn-lt"/>
                <a:sym typeface="思源黑体 2" panose="020B0500000000000000" charset="-122"/>
              </a:rPr>
              <a:t>Combining Minimax search with pruning, it evaluates future moves up to a fixed depth (e.g., 4 layers).</a:t>
            </a:r>
            <a:r>
              <a:rPr lang="en-US" altLang="zh-CN" sz="2800">
                <a:solidFill>
                  <a:srgbClr val="100F0D"/>
                </a:solidFill>
                <a:ea typeface="思源黑体 2" panose="020B0500000000000000" charset="-122"/>
                <a:cs typeface="+mn-lt"/>
                <a:sym typeface="思源黑体 2" panose="020B0500000000000000" charset="-122"/>
              </a:rPr>
              <a:t> </a:t>
            </a:r>
            <a:endParaRPr lang="en-US" altLang="zh-CN" sz="2800">
              <a:solidFill>
                <a:srgbClr val="100F0D"/>
              </a:solidFill>
              <a:ea typeface="思源黑体 2" panose="020B0500000000000000" charset="-122"/>
              <a:cs typeface="+mn-lt"/>
              <a:sym typeface="思源黑体 2" panose="020B0500000000000000" charset="-122"/>
            </a:endParaRPr>
          </a:p>
        </p:txBody>
      </p:sp>
      <p:sp>
        <p:nvSpPr>
          <p:cNvPr id="86" name="TextBox 41"/>
          <p:cNvSpPr txBox="1"/>
          <p:nvPr/>
        </p:nvSpPr>
        <p:spPr>
          <a:xfrm>
            <a:off x="14154150" y="4474210"/>
            <a:ext cx="3215005" cy="3323590"/>
          </a:xfrm>
          <a:prstGeom prst="rect">
            <a:avLst/>
          </a:prstGeom>
        </p:spPr>
        <p:txBody>
          <a:bodyPr wrap="square" lIns="0" tIns="0" rIns="0" bIns="0" rtlCol="0" anchor="t">
            <a:spAutoFit/>
          </a:bodyPr>
          <a:p>
            <a:pPr algn="just">
              <a:lnSpc>
                <a:spcPct val="100000"/>
              </a:lnSpc>
            </a:pPr>
            <a:r>
              <a:rPr lang="en-US" altLang="zh-CN" sz="3600">
                <a:solidFill>
                  <a:srgbClr val="100F0D"/>
                </a:solidFill>
                <a:ea typeface="思源黑体 2" panose="020B0500000000000000" charset="-122"/>
                <a:cs typeface="+mn-lt"/>
                <a:sym typeface="思源黑体 2" panose="020B0500000000000000" charset="-122"/>
              </a:rPr>
              <a:t>A reinforcement learning method training a neural network to predict optimal moves.</a:t>
            </a:r>
            <a:endParaRPr lang="en-US" altLang="zh-CN" sz="3600">
              <a:solidFill>
                <a:srgbClr val="100F0D"/>
              </a:solidFill>
              <a:ea typeface="思源黑体 2" panose="020B0500000000000000" charset="-122"/>
              <a:cs typeface="+mn-lt"/>
              <a:sym typeface="思源黑体 2" panose="020B0500000000000000"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572000" y="369570"/>
            <a:ext cx="10365105" cy="1370330"/>
          </a:xfrm>
          <a:prstGeom prst="rect">
            <a:avLst/>
          </a:prstGeom>
        </p:spPr>
        <p:txBody>
          <a:bodyPr wrap="square" lIns="0" tIns="0" rIns="0" bIns="0" rtlCol="0" anchor="t">
            <a:spAutoFit/>
          </a:bodyPr>
          <a:lstStyle/>
          <a:p>
            <a:pPr marL="0" lvl="0" indent="0" algn="ctr">
              <a:lnSpc>
                <a:spcPts val="10690"/>
              </a:lnSpc>
              <a:spcBef>
                <a:spcPct val="0"/>
              </a:spcBef>
            </a:pPr>
            <a:r>
              <a:rPr lang="en-US" altLang="zh-CN" sz="6000">
                <a:sym typeface="+mn-ea"/>
              </a:rPr>
              <a:t>Greedy Algorithm</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
        <p:nvSpPr>
          <p:cNvPr id="27" name="TextBox 15"/>
          <p:cNvSpPr txBox="1"/>
          <p:nvPr>
            <p:custDataLst>
              <p:tags r:id="rId7"/>
            </p:custDataLst>
          </p:nvPr>
        </p:nvSpPr>
        <p:spPr>
          <a:xfrm>
            <a:off x="152400" y="2324100"/>
            <a:ext cx="9451340" cy="5688965"/>
          </a:xfrm>
          <a:prstGeom prst="rect">
            <a:avLst/>
          </a:prstGeom>
        </p:spPr>
        <p:txBody>
          <a:bodyPr wrap="square" lIns="0" tIns="0" rIns="0" bIns="0" rtlCol="0" anchor="t">
            <a:noAutofit/>
          </a:bodyPr>
          <a:p>
            <a:pPr algn="just">
              <a:lnSpc>
                <a:spcPct val="150000"/>
              </a:lnSpc>
            </a:pPr>
            <a:r>
              <a:rPr lang="en-US" altLang="zh-CN" sz="3200">
                <a:solidFill>
                  <a:srgbClr val="1E1E1E"/>
                </a:solidFill>
                <a:ea typeface="思源黑体 2" panose="020B0500000000000000" charset="-122"/>
                <a:cs typeface="+mn-lt"/>
                <a:sym typeface="思源黑体 2" panose="020B0500000000000000" charset="-122"/>
              </a:rPr>
              <a:t>Check if any column yields a winning four-in-a-row for the AI, or blocks an opponent’s imminent win. If no decisive moves exist, evaluate options via heuristic scoring. Reward central columns (e.g., column 3) for strategic flexibility, award points for open three-in-a-row patterns or double connections, and penalize moves allowing future opponent wins. </a:t>
            </a:r>
            <a:endParaRPr lang="en-US" altLang="zh-CN" sz="3200">
              <a:solidFill>
                <a:srgbClr val="1E1E1E"/>
              </a:solidFill>
              <a:ea typeface="思源黑体 2" panose="020B0500000000000000" charset="-122"/>
              <a:cs typeface="+mn-lt"/>
              <a:sym typeface="思源黑体 2" panose="020B0500000000000000" charset="-122"/>
            </a:endParaRPr>
          </a:p>
        </p:txBody>
      </p:sp>
      <p:pic>
        <p:nvPicPr>
          <p:cNvPr id="9" name="图片 8"/>
          <p:cNvPicPr/>
          <p:nvPr/>
        </p:nvPicPr>
        <p:blipFill>
          <a:blip r:embed="rId8"/>
          <a:stretch>
            <a:fillRect/>
          </a:stretch>
        </p:blipFill>
        <p:spPr>
          <a:xfrm>
            <a:off x="9982200" y="2933700"/>
            <a:ext cx="7850505" cy="5364480"/>
          </a:xfrm>
          <a:prstGeom prst="rect">
            <a:avLst/>
          </a:prstGeom>
        </p:spPr>
      </p:pic>
    </p:spTree>
  </p:cSld>
  <p:clrMapOvr>
    <a:masterClrMapping/>
  </p:clrMapOvr>
</p:sld>
</file>

<file path=ppt/tags/tag1.xml><?xml version="1.0" encoding="utf-8"?>
<p:tagLst xmlns:p="http://schemas.openxmlformats.org/presentationml/2006/main">
  <p:tag name="KSO_WM_DIAGRAM_VIRTUALLY_FRAME" val="{&quot;height&quot;:270.48629921259834,&quot;left&quot;:198.9184251968504,&quot;top&quot;:363,&quot;width&quot;:1042.1630708661419}"/>
</p:tagLst>
</file>

<file path=ppt/tags/tag10.xml><?xml version="1.0" encoding="utf-8"?>
<p:tagLst xmlns:p="http://schemas.openxmlformats.org/presentationml/2006/main">
  <p:tag name="KSO_WM_DIAGRAM_VIRTUALLY_FRAME" val="{&quot;height&quot;:270.48629921259834,&quot;left&quot;:198.9184251968504,&quot;top&quot;:363,&quot;width&quot;:1042.1630708661419}"/>
</p:tagLst>
</file>

<file path=ppt/tags/tag11.xml><?xml version="1.0" encoding="utf-8"?>
<p:tagLst xmlns:p="http://schemas.openxmlformats.org/presentationml/2006/main">
  <p:tag name="KSO_WM_DIAGRAM_VIRTUALLY_FRAME" val="{&quot;height&quot;:270.48629921259834,&quot;left&quot;:198.9184251968504,&quot;top&quot;:363,&quot;width&quot;:1042.1630708661419}"/>
</p:tagLst>
</file>

<file path=ppt/tags/tag12.xml><?xml version="1.0" encoding="utf-8"?>
<p:tagLst xmlns:p="http://schemas.openxmlformats.org/presentationml/2006/main">
  <p:tag name="KSO_WM_DIAGRAM_VIRTUALLY_FRAME" val="{&quot;height&quot;:270.48629921259834,&quot;left&quot;:198.9184251968504,&quot;top&quot;:363,&quot;width&quot;:1042.1630708661419}"/>
</p:tagLst>
</file>

<file path=ppt/tags/tag13.xml><?xml version="1.0" encoding="utf-8"?>
<p:tagLst xmlns:p="http://schemas.openxmlformats.org/presentationml/2006/main">
  <p:tag name="KSO_WM_DIAGRAM_VIRTUALLY_FRAME" val="{&quot;height&quot;:270.48629921259834,&quot;left&quot;:198.9184251968504,&quot;top&quot;:363,&quot;width&quot;:1042.1630708661419}"/>
</p:tagLst>
</file>

<file path=ppt/tags/tag14.xml><?xml version="1.0" encoding="utf-8"?>
<p:tagLst xmlns:p="http://schemas.openxmlformats.org/presentationml/2006/main">
  <p:tag name="KSO_WM_DIAGRAM_VIRTUALLY_FRAME" val="{&quot;height&quot;:270.48629921259834,&quot;left&quot;:198.9184251968504,&quot;top&quot;:363,&quot;width&quot;:1042.1630708661419}"/>
</p:tagLst>
</file>

<file path=ppt/tags/tag15.xml><?xml version="1.0" encoding="utf-8"?>
<p:tagLst xmlns:p="http://schemas.openxmlformats.org/presentationml/2006/main">
  <p:tag name="KSO_WM_DIAGRAM_VIRTUALLY_FRAME" val="{&quot;height&quot;:270.48629921259834,&quot;left&quot;:198.9184251968504,&quot;top&quot;:363,&quot;width&quot;:1042.1630708661419}"/>
</p:tagLst>
</file>

<file path=ppt/tags/tag16.xml><?xml version="1.0" encoding="utf-8"?>
<p:tagLst xmlns:p="http://schemas.openxmlformats.org/presentationml/2006/main">
  <p:tag name="KSO_WM_DIAGRAM_VIRTUALLY_FRAME" val="{&quot;height&quot;:270.48629921259834,&quot;left&quot;:198.9184251968504,&quot;top&quot;:363,&quot;width&quot;:1042.1630708661419}"/>
</p:tagLst>
</file>

<file path=ppt/tags/tag17.xml><?xml version="1.0" encoding="utf-8"?>
<p:tagLst xmlns:p="http://schemas.openxmlformats.org/presentationml/2006/main">
  <p:tag name="KSO_WM_DIAGRAM_VIRTUALLY_FRAME" val="{&quot;height&quot;:270.48629921259834,&quot;left&quot;:198.9184251968504,&quot;top&quot;:363,&quot;width&quot;:1042.1630708661419}"/>
</p:tagLst>
</file>

<file path=ppt/tags/tag18.xml><?xml version="1.0" encoding="utf-8"?>
<p:tagLst xmlns:p="http://schemas.openxmlformats.org/presentationml/2006/main">
  <p:tag name="KSO_WM_DIAGRAM_VIRTUALLY_FRAME" val="{&quot;height&quot;:270.48629921259834,&quot;left&quot;:198.9184251968504,&quot;top&quot;:363,&quot;width&quot;:1042.1630708661419}"/>
</p:tagLst>
</file>

<file path=ppt/tags/tag19.xml><?xml version="1.0" encoding="utf-8"?>
<p:tagLst xmlns:p="http://schemas.openxmlformats.org/presentationml/2006/main">
  <p:tag name="KSO_WM_DIAGRAM_VIRTUALLY_FRAME" val="{&quot;height&quot;:270.48629921259834,&quot;left&quot;:198.9184251968504,&quot;top&quot;:363,&quot;width&quot;:1042.1630708661419}"/>
</p:tagLst>
</file>

<file path=ppt/tags/tag2.xml><?xml version="1.0" encoding="utf-8"?>
<p:tagLst xmlns:p="http://schemas.openxmlformats.org/presentationml/2006/main">
  <p:tag name="KSO_WM_DIAGRAM_VIRTUALLY_FRAME" val="{&quot;height&quot;:270.48629921259834,&quot;left&quot;:198.9184251968504,&quot;top&quot;:363,&quot;width&quot;:1042.1630708661419}"/>
</p:tagLst>
</file>

<file path=ppt/tags/tag20.xml><?xml version="1.0" encoding="utf-8"?>
<p:tagLst xmlns:p="http://schemas.openxmlformats.org/presentationml/2006/main">
  <p:tag name="KSO_WM_DIAGRAM_VIRTUALLY_FRAME" val="{&quot;height&quot;:270.48629921259834,&quot;left&quot;:198.9184251968504,&quot;top&quot;:363,&quot;width&quot;:1042.1630708661419}"/>
</p:tagLst>
</file>

<file path=ppt/tags/tag21.xml><?xml version="1.0" encoding="utf-8"?>
<p:tagLst xmlns:p="http://schemas.openxmlformats.org/presentationml/2006/main">
  <p:tag name="KSO_WM_DIAGRAM_VIRTUALLY_FRAME" val="{&quot;height&quot;:270.48629921259834,&quot;left&quot;:198.9184251968504,&quot;top&quot;:363,&quot;width&quot;:1042.1630708661419}"/>
</p:tagLst>
</file>

<file path=ppt/tags/tag22.xml><?xml version="1.0" encoding="utf-8"?>
<p:tagLst xmlns:p="http://schemas.openxmlformats.org/presentationml/2006/main">
  <p:tag name="KSO_WM_DIAGRAM_VIRTUALLY_FRAME" val="{&quot;height&quot;:270.48629921259834,&quot;left&quot;:198.9184251968504,&quot;top&quot;:363,&quot;width&quot;:1042.1630708661419}"/>
</p:tagLst>
</file>

<file path=ppt/tags/tag23.xml><?xml version="1.0" encoding="utf-8"?>
<p:tagLst xmlns:p="http://schemas.openxmlformats.org/presentationml/2006/main">
  <p:tag name="KSO_WM_DIAGRAM_VIRTUALLY_FRAME" val="{&quot;height&quot;:270.48629921259834,&quot;left&quot;:198.9184251968504,&quot;top&quot;:363,&quot;width&quot;:1042.1630708661419}"/>
</p:tagLst>
</file>

<file path=ppt/tags/tag24.xml><?xml version="1.0" encoding="utf-8"?>
<p:tagLst xmlns:p="http://schemas.openxmlformats.org/presentationml/2006/main">
  <p:tag name="KSO_WM_DIAGRAM_VIRTUALLY_FRAME" val="{&quot;height&quot;:270.48629921259834,&quot;left&quot;:198.9184251968504,&quot;top&quot;:363,&quot;width&quot;:1042.1630708661419}"/>
</p:tagLst>
</file>

<file path=ppt/tags/tag25.xml><?xml version="1.0" encoding="utf-8"?>
<p:tagLst xmlns:p="http://schemas.openxmlformats.org/presentationml/2006/main">
  <p:tag name="KSO_WM_DIAGRAM_VIRTUALLY_FRAME" val="{&quot;height&quot;:270.48629921259834,&quot;left&quot;:198.9184251968504,&quot;top&quot;:363,&quot;width&quot;:1042.1630708661419}"/>
</p:tagLst>
</file>

<file path=ppt/tags/tag26.xml><?xml version="1.0" encoding="utf-8"?>
<p:tagLst xmlns:p="http://schemas.openxmlformats.org/presentationml/2006/main">
  <p:tag name="KSO_WM_DIAGRAM_VIRTUALLY_FRAME" val="{&quot;height&quot;:270.48629921259834,&quot;left&quot;:198.9184251968504,&quot;top&quot;:363,&quot;width&quot;:1042.1630708661419}"/>
</p:tagLst>
</file>

<file path=ppt/tags/tag27.xml><?xml version="1.0" encoding="utf-8"?>
<p:tagLst xmlns:p="http://schemas.openxmlformats.org/presentationml/2006/main">
  <p:tag name="KSO_WM_DIAGRAM_VIRTUALLY_FRAME" val="{&quot;height&quot;:270.48629921259834,&quot;left&quot;:198.9184251968504,&quot;top&quot;:363,&quot;width&quot;:1042.1630708661419}"/>
</p:tagLst>
</file>

<file path=ppt/tags/tag28.xml><?xml version="1.0" encoding="utf-8"?>
<p:tagLst xmlns:p="http://schemas.openxmlformats.org/presentationml/2006/main">
  <p:tag name="KSO_WM_DIAGRAM_VIRTUALLY_FRAME" val="{&quot;height&quot;:270.48629921259834,&quot;left&quot;:198.9184251968504,&quot;top&quot;:363,&quot;width&quot;:1042.1630708661419}"/>
</p:tagLst>
</file>

<file path=ppt/tags/tag29.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3.xml><?xml version="1.0" encoding="utf-8"?>
<p:tagLst xmlns:p="http://schemas.openxmlformats.org/presentationml/2006/main">
  <p:tag name="KSO_WM_DIAGRAM_VIRTUALLY_FRAME" val="{&quot;height&quot;:270.48629921259834,&quot;left&quot;:198.9184251968504,&quot;top&quot;:363,&quot;width&quot;:1042.1630708661419}"/>
</p:tagLst>
</file>

<file path=ppt/tags/tag30.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31.xml><?xml version="1.0" encoding="utf-8"?>
<p:tagLst xmlns:p="http://schemas.openxmlformats.org/presentationml/2006/main">
  <p:tag name="KSO_WM_DIAGRAM_VIRTUALLY_FRAME" val="{&quot;height&quot;:464.3,&quot;left&quot;:84,&quot;top&quot;:227.75,&quot;width&quot;:616.75}"/>
</p:tagLst>
</file>

<file path=ppt/tags/tag32.xml><?xml version="1.0" encoding="utf-8"?>
<p:tagLst xmlns:p="http://schemas.openxmlformats.org/presentationml/2006/main">
  <p:tag name="KSO_WM_DIAGRAM_VIRTUALLY_FRAME" val="{&quot;height&quot;:464.3,&quot;left&quot;:84,&quot;top&quot;:227.75,&quot;width&quot;:616.75}"/>
</p:tagLst>
</file>

<file path=ppt/tags/tag33.xml><?xml version="1.0" encoding="utf-8"?>
<p:tagLst xmlns:p="http://schemas.openxmlformats.org/presentationml/2006/main">
  <p:tag name="KSO_WM_DIAGRAM_VIRTUALLY_FRAME" val="{&quot;height&quot;:464.3,&quot;left&quot;:84,&quot;top&quot;:227.75,&quot;width&quot;:616.75}"/>
</p:tagLst>
</file>

<file path=ppt/tags/tag34.xml><?xml version="1.0" encoding="utf-8"?>
<p:tagLst xmlns:p="http://schemas.openxmlformats.org/presentationml/2006/main">
  <p:tag name="KSO_WM_DIAGRAM_VIRTUALLY_FRAME" val="{&quot;height&quot;:464.3,&quot;left&quot;:84,&quot;top&quot;:227.75,&quot;width&quot;:616.75}"/>
</p:tagLst>
</file>

<file path=ppt/tags/tag35.xml><?xml version="1.0" encoding="utf-8"?>
<p:tagLst xmlns:p="http://schemas.openxmlformats.org/presentationml/2006/main">
  <p:tag name="KSO_WM_DIAGRAM_VIRTUALLY_FRAME" val="{&quot;height&quot;:464.3,&quot;left&quot;:84,&quot;top&quot;:227.75,&quot;width&quot;:616.75}"/>
</p:tagLst>
</file>

<file path=ppt/tags/tag36.xml><?xml version="1.0" encoding="utf-8"?>
<p:tagLst xmlns:p="http://schemas.openxmlformats.org/presentationml/2006/main">
  <p:tag name="KSO_WM_DIAGRAM_VIRTUALLY_FRAME" val="{&quot;height&quot;:464.3,&quot;left&quot;:84,&quot;top&quot;:227.75,&quot;width&quot;:616.75}"/>
</p:tagLst>
</file>

<file path=ppt/tags/tag37.xml><?xml version="1.0" encoding="utf-8"?>
<p:tagLst xmlns:p="http://schemas.openxmlformats.org/presentationml/2006/main">
  <p:tag name="KSO_WM_DIAGRAM_VIRTUALLY_FRAME" val="{&quot;height&quot;:464.3,&quot;left&quot;:84,&quot;top&quot;:227.75,&quot;width&quot;:616.75}"/>
</p:tagLst>
</file>

<file path=ppt/tags/tag38.xml><?xml version="1.0" encoding="utf-8"?>
<p:tagLst xmlns:p="http://schemas.openxmlformats.org/presentationml/2006/main">
  <p:tag name="KSO_WM_DIAGRAM_VIRTUALLY_FRAME" val="{&quot;height&quot;:464.3,&quot;left&quot;:84,&quot;top&quot;:227.75,&quot;width&quot;:616.75}"/>
</p:tagLst>
</file>

<file path=ppt/tags/tag39.xml><?xml version="1.0" encoding="utf-8"?>
<p:tagLst xmlns:p="http://schemas.openxmlformats.org/presentationml/2006/main">
  <p:tag name="KSO_WM_DIAGRAM_VIRTUALLY_FRAME" val="{&quot;height&quot;:464.3,&quot;left&quot;:84,&quot;top&quot;:227.75,&quot;width&quot;:616.75}"/>
</p:tagLst>
</file>

<file path=ppt/tags/tag4.xml><?xml version="1.0" encoding="utf-8"?>
<p:tagLst xmlns:p="http://schemas.openxmlformats.org/presentationml/2006/main">
  <p:tag name="KSO_WM_DIAGRAM_VIRTUALLY_FRAME" val="{&quot;height&quot;:270.48629921259834,&quot;left&quot;:198.9184251968504,&quot;top&quot;:363,&quot;width&quot;:1042.1630708661419}"/>
</p:tagLst>
</file>

<file path=ppt/tags/tag40.xml><?xml version="1.0" encoding="utf-8"?>
<p:tagLst xmlns:p="http://schemas.openxmlformats.org/presentationml/2006/main">
  <p:tag name="KSO_WM_DIAGRAM_VIRTUALLY_FRAME" val="{&quot;height&quot;:464.3,&quot;left&quot;:84,&quot;top&quot;:227.75,&quot;width&quot;:616.75}"/>
</p:tagLst>
</file>

<file path=ppt/tags/tag41.xml><?xml version="1.0" encoding="utf-8"?>
<p:tagLst xmlns:p="http://schemas.openxmlformats.org/presentationml/2006/main">
  <p:tag name="KSO_WM_DIAGRAM_VIRTUALLY_FRAME" val="{&quot;height&quot;:464.3,&quot;left&quot;:84,&quot;top&quot;:227.75,&quot;width&quot;:616.75}"/>
</p:tagLst>
</file>

<file path=ppt/tags/tag42.xml><?xml version="1.0" encoding="utf-8"?>
<p:tagLst xmlns:p="http://schemas.openxmlformats.org/presentationml/2006/main">
  <p:tag name="KSO_WM_DIAGRAM_VIRTUALLY_FRAME" val="{&quot;height&quot;:464.3,&quot;left&quot;:84,&quot;top&quot;:227.75,&quot;width&quot;:616.75}"/>
</p:tagLst>
</file>

<file path=ppt/tags/tag43.xml><?xml version="1.0" encoding="utf-8"?>
<p:tagLst xmlns:p="http://schemas.openxmlformats.org/presentationml/2006/main">
  <p:tag name="KSO_WM_DIAGRAM_VIRTUALLY_FRAME" val="{&quot;height&quot;:464.3,&quot;left&quot;:84,&quot;top&quot;:227.75,&quot;width&quot;:616.75}"/>
</p:tagLst>
</file>

<file path=ppt/tags/tag44.xml><?xml version="1.0" encoding="utf-8"?>
<p:tagLst xmlns:p="http://schemas.openxmlformats.org/presentationml/2006/main">
  <p:tag name="KSO_WM_DIAGRAM_VIRTUALLY_FRAME" val="{&quot;height&quot;:464.3,&quot;left&quot;:84,&quot;top&quot;:227.75,&quot;width&quot;:616.75}"/>
</p:tagLst>
</file>

<file path=ppt/tags/tag45.xml><?xml version="1.0" encoding="utf-8"?>
<p:tagLst xmlns:p="http://schemas.openxmlformats.org/presentationml/2006/main">
  <p:tag name="KSO_WM_DIAGRAM_VIRTUALLY_FRAME" val="{&quot;height&quot;:464.3,&quot;left&quot;:84,&quot;top&quot;:227.75,&quot;width&quot;:616.75}"/>
</p:tagLst>
</file>

<file path=ppt/tags/tag46.xml><?xml version="1.0" encoding="utf-8"?>
<p:tagLst xmlns:p="http://schemas.openxmlformats.org/presentationml/2006/main">
  <p:tag name="KSO_WM_DIAGRAM_VIRTUALLY_FRAME" val="{&quot;height&quot;:464.3,&quot;left&quot;:84,&quot;top&quot;:227.75,&quot;width&quot;:616.75}"/>
</p:tagLst>
</file>

<file path=ppt/tags/tag47.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48.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49.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5.xml><?xml version="1.0" encoding="utf-8"?>
<p:tagLst xmlns:p="http://schemas.openxmlformats.org/presentationml/2006/main">
  <p:tag name="KSO_WM_DIAGRAM_VIRTUALLY_FRAME" val="{&quot;height&quot;:270.48629921259834,&quot;left&quot;:198.9184251968504,&quot;top&quot;:363,&quot;width&quot;:1042.1630708661419}"/>
</p:tagLst>
</file>

<file path=ppt/tags/tag50.xml><?xml version="1.0" encoding="utf-8"?>
<p:tagLst xmlns:p="http://schemas.openxmlformats.org/presentationml/2006/main">
  <p:tag name="KSO_WM_DIAGRAM_VIRTUALLY_FRAME" val="{&quot;height&quot;:690.7264566929134,&quot;left&quot;:107.1,&quot;top&quot;:87.02354330708661,&quot;width&quot;:1172.830472440945}"/>
</p:tagLst>
</file>

<file path=ppt/tags/tag51.xml><?xml version="1.0" encoding="utf-8"?>
<p:tagLst xmlns:p="http://schemas.openxmlformats.org/presentationml/2006/main">
  <p:tag name="KSO_WM_DIAGRAM_VIRTUALLY_FRAME" val="{&quot;height&quot;:690.7264566929134,&quot;left&quot;:107.1,&quot;top&quot;:87.02354330708661,&quot;width&quot;:1172.830472440945}"/>
</p:tagLst>
</file>

<file path=ppt/tags/tag52.xml><?xml version="1.0" encoding="utf-8"?>
<p:tagLst xmlns:p="http://schemas.openxmlformats.org/presentationml/2006/main">
  <p:tag name="KSO_WM_DIAGRAM_VIRTUALLY_FRAME" val="{&quot;height&quot;:690.7264566929134,&quot;left&quot;:107.1,&quot;top&quot;:87.02354330708661,&quot;width&quot;:1172.830472440945}"/>
</p:tagLst>
</file>

<file path=ppt/tags/tag53.xml><?xml version="1.0" encoding="utf-8"?>
<p:tagLst xmlns:p="http://schemas.openxmlformats.org/presentationml/2006/main">
  <p:tag name="KSO_WM_DIAGRAM_VIRTUALLY_FRAME" val="{&quot;height&quot;:690.7264566929134,&quot;left&quot;:107.1,&quot;top&quot;:87.02354330708661,&quot;width&quot;:1172.830472440945}"/>
</p:tagLst>
</file>

<file path=ppt/tags/tag54.xml><?xml version="1.0" encoding="utf-8"?>
<p:tagLst xmlns:p="http://schemas.openxmlformats.org/presentationml/2006/main">
  <p:tag name="KSO_WM_DIAGRAM_VIRTUALLY_FRAME" val="{&quot;height&quot;:690.7264566929134,&quot;left&quot;:107.1,&quot;top&quot;:87.02354330708661,&quot;width&quot;:1172.830472440945}"/>
</p:tagLst>
</file>

<file path=ppt/tags/tag55.xml><?xml version="1.0" encoding="utf-8"?>
<p:tagLst xmlns:p="http://schemas.openxmlformats.org/presentationml/2006/main">
  <p:tag name="KSO_WM_DIAGRAM_VIRTUALLY_FRAME" val="{&quot;height&quot;:690.7264566929134,&quot;left&quot;:107.1,&quot;top&quot;:87.02354330708661,&quot;width&quot;:1172.830472440945}"/>
</p:tagLst>
</file>

<file path=ppt/tags/tag56.xml><?xml version="1.0" encoding="utf-8"?>
<p:tagLst xmlns:p="http://schemas.openxmlformats.org/presentationml/2006/main">
  <p:tag name="KSO_WM_DIAGRAM_VIRTUALLY_FRAME" val="{&quot;height&quot;:690.7264566929134,&quot;left&quot;:107.1,&quot;top&quot;:87.02354330708661,&quot;width&quot;:1172.830472440945}"/>
</p:tagLst>
</file>

<file path=ppt/tags/tag57.xml><?xml version="1.0" encoding="utf-8"?>
<p:tagLst xmlns:p="http://schemas.openxmlformats.org/presentationml/2006/main">
  <p:tag name="KSO_WM_DIAGRAM_VIRTUALLY_FRAME" val="{&quot;height&quot;:690.7264566929134,&quot;left&quot;:107.1,&quot;top&quot;:87.02354330708661,&quot;width&quot;:1172.830472440945}"/>
</p:tagLst>
</file>

<file path=ppt/tags/tag58.xml><?xml version="1.0" encoding="utf-8"?>
<p:tagLst xmlns:p="http://schemas.openxmlformats.org/presentationml/2006/main">
  <p:tag name="KSO_WM_DIAGRAM_VIRTUALLY_FRAME" val="{&quot;height&quot;:690.7264566929134,&quot;left&quot;:107.1,&quot;top&quot;:87.02354330708661,&quot;width&quot;:1172.830472440945}"/>
</p:tagLst>
</file>

<file path=ppt/tags/tag59.xml><?xml version="1.0" encoding="utf-8"?>
<p:tagLst xmlns:p="http://schemas.openxmlformats.org/presentationml/2006/main">
  <p:tag name="KSO_WM_DIAGRAM_VIRTUALLY_FRAME" val="{&quot;height&quot;:690.7264566929134,&quot;left&quot;:107.1,&quot;top&quot;:87.02354330708661,&quot;width&quot;:1172.830472440945}"/>
</p:tagLst>
</file>

<file path=ppt/tags/tag6.xml><?xml version="1.0" encoding="utf-8"?>
<p:tagLst xmlns:p="http://schemas.openxmlformats.org/presentationml/2006/main">
  <p:tag name="KSO_WM_DIAGRAM_VIRTUALLY_FRAME" val="{&quot;height&quot;:270.48629921259834,&quot;left&quot;:198.9184251968504,&quot;top&quot;:363,&quot;width&quot;:1042.1630708661419}"/>
</p:tagLst>
</file>

<file path=ppt/tags/tag60.xml><?xml version="1.0" encoding="utf-8"?>
<p:tagLst xmlns:p="http://schemas.openxmlformats.org/presentationml/2006/main">
  <p:tag name="KSO_WM_DIAGRAM_VIRTUALLY_FRAME" val="{&quot;height&quot;:690.7264566929134,&quot;left&quot;:107.1,&quot;top&quot;:87.02354330708661,&quot;width&quot;:1172.830472440945}"/>
</p:tagLst>
</file>

<file path=ppt/tags/tag61.xml><?xml version="1.0" encoding="utf-8"?>
<p:tagLst xmlns:p="http://schemas.openxmlformats.org/presentationml/2006/main">
  <p:tag name="KSO_WM_DIAGRAM_VIRTUALLY_FRAME" val="{&quot;height&quot;:690.7264566929134,&quot;left&quot;:107.1,&quot;top&quot;:87.02354330708661,&quot;width&quot;:1172.830472440945}"/>
</p:tagLst>
</file>

<file path=ppt/tags/tag62.xml><?xml version="1.0" encoding="utf-8"?>
<p:tagLst xmlns:p="http://schemas.openxmlformats.org/presentationml/2006/main">
  <p:tag name="commondata" val="eyJoZGlkIjoiZDQ4ZmM2NzJjMzBmYThhNjI4Yzk0ZDEyNmIxMjFkZjYifQ=="/>
</p:tagLst>
</file>

<file path=ppt/tags/tag7.xml><?xml version="1.0" encoding="utf-8"?>
<p:tagLst xmlns:p="http://schemas.openxmlformats.org/presentationml/2006/main">
  <p:tag name="KSO_WM_DIAGRAM_VIRTUALLY_FRAME" val="{&quot;height&quot;:270.48629921259834,&quot;left&quot;:198.9184251968504,&quot;top&quot;:363,&quot;width&quot;:1042.1630708661419}"/>
</p:tagLst>
</file>

<file path=ppt/tags/tag8.xml><?xml version="1.0" encoding="utf-8"?>
<p:tagLst xmlns:p="http://schemas.openxmlformats.org/presentationml/2006/main">
  <p:tag name="KSO_WM_DIAGRAM_VIRTUALLY_FRAME" val="{&quot;height&quot;:270.48629921259834,&quot;left&quot;:198.9184251968504,&quot;top&quot;:363,&quot;width&quot;:1042.1630708661419}"/>
</p:tagLst>
</file>

<file path=ppt/tags/tag9.xml><?xml version="1.0" encoding="utf-8"?>
<p:tagLst xmlns:p="http://schemas.openxmlformats.org/presentationml/2006/main">
  <p:tag name="KSO_WM_DIAGRAM_VIRTUALLY_FRAME" val="{&quot;height&quot;:270.48629921259834,&quot;left&quot;:198.9184251968504,&quot;top&quot;:363,&quot;width&quot;:1042.163070866141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4838</Words>
  <Application>WPS 演示</Application>
  <PresentationFormat>On-screen Show (4:3)</PresentationFormat>
  <Paragraphs>158</Paragraphs>
  <Slides>16</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16</vt:i4>
      </vt:variant>
    </vt:vector>
  </HeadingPairs>
  <TitlesOfParts>
    <vt:vector size="36" baseType="lpstr">
      <vt:lpstr>Arial</vt:lpstr>
      <vt:lpstr>宋体</vt:lpstr>
      <vt:lpstr>Wingdings</vt:lpstr>
      <vt:lpstr>UD Digi Kyokasho N-B</vt:lpstr>
      <vt:lpstr>Yu Gothic UI Semibold</vt:lpstr>
      <vt:lpstr>字由点字倔强黑</vt:lpstr>
      <vt:lpstr>思源黑体 1</vt:lpstr>
      <vt:lpstr>思源黑体 2 Bold</vt:lpstr>
      <vt:lpstr>Akzidenz-Grotesk</vt:lpstr>
      <vt:lpstr>Akzidenz-Grotesk Bold</vt:lpstr>
      <vt:lpstr>黑体</vt:lpstr>
      <vt:lpstr>思源黑体 2</vt:lpstr>
      <vt:lpstr>华文仿宋</vt:lpstr>
      <vt:lpstr>Akzidenz-Grotesk Medium</vt:lpstr>
      <vt:lpstr>Calibri</vt:lpstr>
      <vt:lpstr>微软雅黑</vt:lpstr>
      <vt:lpstr>Arial Unicode MS</vt:lpstr>
      <vt:lpstr>DejaVu Math TeX Gyre</vt:lpstr>
      <vt:lpstr>Segoe Print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章顺杰</cp:lastModifiedBy>
  <cp:revision>9</cp:revision>
  <dcterms:created xsi:type="dcterms:W3CDTF">2006-08-16T00:00:00Z</dcterms:created>
  <dcterms:modified xsi:type="dcterms:W3CDTF">2025-04-29T15:10:46Z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31294D5A11674C6AB828DCE824417563_13</vt:lpwstr>
  </property>
  <property fmtid="{D5CDD505-2E9C-101B-9397-08002B2CF9AE}" pid="3" name="KSOProductBuildVer">
    <vt:lpwstr>2052-12.1.0.16729</vt:lpwstr>
  </property>
</Properties>
</file>

<file path=docProps/thumbnail.jpeg>
</file>